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Raleway"/>
      <p:regular r:id="rId19"/>
      <p:bold r:id="rId20"/>
      <p:italic r:id="rId21"/>
      <p:boldItalic r:id="rId22"/>
    </p:embeddedFont>
    <p:embeddedFont>
      <p:font typeface="Lato"/>
      <p:regular r:id="rId23"/>
      <p:bold r:id="rId24"/>
      <p:italic r:id="rId25"/>
      <p:boldItalic r:id="rId26"/>
    </p:embeddedFont>
    <p:embeddedFont>
      <p:font typeface="Open Sans SemiBold"/>
      <p:regular r:id="rId27"/>
      <p:bold r:id="rId28"/>
      <p:italic r:id="rId29"/>
      <p:boldItalic r:id="rId30"/>
    </p:embeddedFont>
    <p:embeddedFont>
      <p:font typeface="Helvetica Neue Light"/>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font" Target="fonts/Raleway-bold.fntdata"/><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regular.fntdata"/><Relationship Id="rId30" Type="http://schemas.openxmlformats.org/officeDocument/2006/relationships/font" Target="fonts/OpenSansSemiBold-boldItalic.fntdata"/><Relationship Id="rId11" Type="http://schemas.openxmlformats.org/officeDocument/2006/relationships/slide" Target="slides/slide6.xml"/><Relationship Id="rId33" Type="http://schemas.openxmlformats.org/officeDocument/2006/relationships/font" Target="fonts/HelveticaNeueLight-italic.fntdata"/><Relationship Id="rId10" Type="http://schemas.openxmlformats.org/officeDocument/2006/relationships/slide" Target="slides/slide5.xml"/><Relationship Id="rId32" Type="http://schemas.openxmlformats.org/officeDocument/2006/relationships/font" Target="fonts/HelveticaNeueLight-bold.fntdata"/><Relationship Id="rId13" Type="http://schemas.openxmlformats.org/officeDocument/2006/relationships/slide" Target="slides/slide8.xml"/><Relationship Id="rId35" Type="http://schemas.openxmlformats.org/officeDocument/2006/relationships/font" Target="fonts/OpenSansLight-regular.fntdata"/><Relationship Id="rId12" Type="http://schemas.openxmlformats.org/officeDocument/2006/relationships/slide" Target="slides/slide7.xml"/><Relationship Id="rId34" Type="http://schemas.openxmlformats.org/officeDocument/2006/relationships/font" Target="fonts/HelveticaNeueLight-boldItalic.fntdata"/><Relationship Id="rId15" Type="http://schemas.openxmlformats.org/officeDocument/2006/relationships/slide" Target="slides/slide10.xml"/><Relationship Id="rId37" Type="http://schemas.openxmlformats.org/officeDocument/2006/relationships/font" Target="fonts/OpenSansLight-italic.fntdata"/><Relationship Id="rId14" Type="http://schemas.openxmlformats.org/officeDocument/2006/relationships/slide" Target="slides/slide9.xml"/><Relationship Id="rId36" Type="http://schemas.openxmlformats.org/officeDocument/2006/relationships/font" Target="fonts/OpenSansLight-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OpenSansLight-boldItalic.fntdata"/><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5bcc523b0_0_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75bcc523b0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5bcc523b0_0_7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5bcc523b0_0_7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75bcc523b0_0_77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1000"/>
              </a:spcAft>
              <a:buClr>
                <a:schemeClr val="dk1"/>
              </a:buClr>
              <a:buSzPts val="1100"/>
              <a:buFont typeface="Times New Roman"/>
              <a:buChar char="●"/>
            </a:pPr>
            <a:r>
              <a:rPr lang="en">
                <a:solidFill>
                  <a:schemeClr val="dk1"/>
                </a:solidFill>
                <a:latin typeface="Times New Roman"/>
                <a:ea typeface="Times New Roman"/>
                <a:cs typeface="Times New Roman"/>
                <a:sym typeface="Times New Roman"/>
              </a:rPr>
              <a:t>According to the CDC, approximately 79 million Americans are currently infected with HPV, with 14 million people newly infected each year. Nearly every american will contract HPV at some point in their lives.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21" name="Google Shape;12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Clr>
                <a:schemeClr val="dk1"/>
              </a:buClr>
              <a:buSzPts val="11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1000"/>
              </a:spcAft>
              <a:buClr>
                <a:schemeClr val="dk1"/>
              </a:buClr>
              <a:buSzPts val="1100"/>
              <a:buFont typeface="Times New Roman"/>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729450" y="1763267"/>
            <a:ext cx="7688100" cy="221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9" name="Google Shape;19;p2"/>
          <p:cNvSpPr txBox="1"/>
          <p:nvPr>
            <p:ph idx="1" type="subTitle"/>
          </p:nvPr>
        </p:nvSpPr>
        <p:spPr>
          <a:xfrm>
            <a:off x="729627" y="4230533"/>
            <a:ext cx="7688100" cy="721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20" name="Google Shape;20;p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1"/>
          <p:cNvSpPr txBox="1"/>
          <p:nvPr>
            <p:ph hasCustomPrompt="1" type="title"/>
          </p:nvPr>
        </p:nvSpPr>
        <p:spPr>
          <a:xfrm>
            <a:off x="729450" y="978600"/>
            <a:ext cx="7688400" cy="16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p:nvPr>
            <p:ph idx="1" type="body"/>
          </p:nvPr>
        </p:nvSpPr>
        <p:spPr>
          <a:xfrm>
            <a:off x="729450" y="3030517"/>
            <a:ext cx="7688400" cy="2107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83" name="Google Shape;83;p11"/>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4" name="Shape 84"/>
        <p:cNvGrpSpPr/>
        <p:nvPr/>
      </p:nvGrpSpPr>
      <p:grpSpPr>
        <a:xfrm>
          <a:off x="0" y="0"/>
          <a:ext cx="0" cy="0"/>
          <a:chOff x="0" y="0"/>
          <a:chExt cx="0" cy="0"/>
        </a:xfrm>
      </p:grpSpPr>
      <p:sp>
        <p:nvSpPr>
          <p:cNvPr id="85" name="Google Shape;85;p12"/>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6" name="Shape 86"/>
        <p:cNvGrpSpPr/>
        <p:nvPr/>
      </p:nvGrpSpPr>
      <p:grpSpPr>
        <a:xfrm>
          <a:off x="0" y="0"/>
          <a:ext cx="0" cy="0"/>
          <a:chOff x="0" y="0"/>
          <a:chExt cx="0" cy="0"/>
        </a:xfrm>
      </p:grpSpPr>
      <p:sp>
        <p:nvSpPr>
          <p:cNvPr id="87" name="Google Shape;8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89" name="Google Shape;89;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3"/>
          <p:cNvSpPr txBox="1"/>
          <p:nvPr>
            <p:ph type="title"/>
          </p:nvPr>
        </p:nvSpPr>
        <p:spPr>
          <a:xfrm>
            <a:off x="729450" y="1763267"/>
            <a:ext cx="7688400" cy="202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6" name="Google Shape;26;p3"/>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4"/>
          <p:cNvSpPr txBox="1"/>
          <p:nvPr>
            <p:ph type="title"/>
          </p:nvPr>
        </p:nvSpPr>
        <p:spPr>
          <a:xfrm>
            <a:off x="729450" y="1758200"/>
            <a:ext cx="76887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3" name="Google Shape;33;p4"/>
          <p:cNvSpPr txBox="1"/>
          <p:nvPr>
            <p:ph idx="1" type="body"/>
          </p:nvPr>
        </p:nvSpPr>
        <p:spPr>
          <a:xfrm>
            <a:off x="729450" y="2771833"/>
            <a:ext cx="76887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4" name="Google Shape;34;p4"/>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5"/>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1" name="Google Shape;41;p5"/>
          <p:cNvSpPr txBox="1"/>
          <p:nvPr>
            <p:ph idx="1" type="body"/>
          </p:nvPr>
        </p:nvSpPr>
        <p:spPr>
          <a:xfrm>
            <a:off x="729325"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2" name="Google Shape;42;p5"/>
          <p:cNvSpPr txBox="1"/>
          <p:nvPr>
            <p:ph idx="2" type="body"/>
          </p:nvPr>
        </p:nvSpPr>
        <p:spPr>
          <a:xfrm>
            <a:off x="4643604" y="2771833"/>
            <a:ext cx="3774300" cy="3014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3" name="Google Shape;43;p5"/>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6"/>
          <p:cNvSpPr txBox="1"/>
          <p:nvPr>
            <p:ph type="title"/>
          </p:nvPr>
        </p:nvSpPr>
        <p:spPr>
          <a:xfrm>
            <a:off x="729450" y="1758200"/>
            <a:ext cx="7688400" cy="713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0" name="Google Shape;50;p6"/>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7"/>
          <p:cNvSpPr txBox="1"/>
          <p:nvPr>
            <p:ph type="title"/>
          </p:nvPr>
        </p:nvSpPr>
        <p:spPr>
          <a:xfrm>
            <a:off x="730000" y="1758200"/>
            <a:ext cx="3300900" cy="18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7" name="Google Shape;57;p7"/>
          <p:cNvSpPr txBox="1"/>
          <p:nvPr>
            <p:ph idx="1" type="body"/>
          </p:nvPr>
        </p:nvSpPr>
        <p:spPr>
          <a:xfrm>
            <a:off x="721225" y="3708967"/>
            <a:ext cx="3300900" cy="2130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7"/>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8"/>
          <p:cNvSpPr txBox="1"/>
          <p:nvPr>
            <p:ph type="title"/>
          </p:nvPr>
        </p:nvSpPr>
        <p:spPr>
          <a:xfrm>
            <a:off x="729450" y="1152400"/>
            <a:ext cx="7021200" cy="3980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4" name="Google Shape;64;p8"/>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9"/>
          <p:cNvSpPr txBox="1"/>
          <p:nvPr>
            <p:ph type="title"/>
          </p:nvPr>
        </p:nvSpPr>
        <p:spPr>
          <a:xfrm>
            <a:off x="730000" y="1758200"/>
            <a:ext cx="3300900" cy="2249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1" name="Google Shape;71;p9"/>
          <p:cNvSpPr txBox="1"/>
          <p:nvPr>
            <p:ph idx="1" type="subTitle"/>
          </p:nvPr>
        </p:nvSpPr>
        <p:spPr>
          <a:xfrm>
            <a:off x="724950" y="4215367"/>
            <a:ext cx="3300900" cy="1011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2" name="Google Shape;72;p9"/>
          <p:cNvSpPr txBox="1"/>
          <p:nvPr>
            <p:ph idx="2" type="body"/>
          </p:nvPr>
        </p:nvSpPr>
        <p:spPr>
          <a:xfrm>
            <a:off x="5174225" y="1803500"/>
            <a:ext cx="3374400" cy="4034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3" name="Google Shape;73;p9"/>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4" name="Shape 74"/>
        <p:cNvGrpSpPr/>
        <p:nvPr/>
      </p:nvGrpSpPr>
      <p:grpSpPr>
        <a:xfrm>
          <a:off x="0" y="0"/>
          <a:ext cx="0" cy="0"/>
          <a:chOff x="0" y="0"/>
          <a:chExt cx="0" cy="0"/>
        </a:xfrm>
      </p:grpSpPr>
      <p:sp>
        <p:nvSpPr>
          <p:cNvPr id="75" name="Google Shape;75;p10"/>
          <p:cNvSpPr txBox="1"/>
          <p:nvPr>
            <p:ph idx="1" type="body"/>
          </p:nvPr>
        </p:nvSpPr>
        <p:spPr>
          <a:xfrm>
            <a:off x="724950" y="5830068"/>
            <a:ext cx="7697400" cy="614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6" name="Google Shape;76;p10"/>
          <p:cNvSpPr txBox="1"/>
          <p:nvPr>
            <p:ph idx="12" type="sldNum"/>
          </p:nvPr>
        </p:nvSpPr>
        <p:spPr>
          <a:xfrm>
            <a:off x="8536302" y="633313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 name="Google Shape;12;p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slide" Target="/ppt/slides/slide4.xml"/><Relationship Id="rId5" Type="http://schemas.openxmlformats.org/officeDocument/2006/relationships/slide" Target="/ppt/slides/slide12.xml"/><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11.xml"/><Relationship Id="rId4" Type="http://schemas.openxmlformats.org/officeDocument/2006/relationships/image" Target="../media/image9.png"/><Relationship Id="rId5" Type="http://schemas.openxmlformats.org/officeDocument/2006/relationships/slide" Target="/ppt/slides/slide4.xml"/><Relationship Id="rId6" Type="http://schemas.openxmlformats.org/officeDocument/2006/relationships/slide" Target="/ppt/slides/slide12.xml"/><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slide" Target="/ppt/slides/slide4.xml"/><Relationship Id="rId5" Type="http://schemas.openxmlformats.org/officeDocument/2006/relationships/slide" Target="/ppt/slides/slide12.xml"/><Relationship Id="rId6" Type="http://schemas.openxmlformats.org/officeDocument/2006/relationships/image" Target="../media/image12.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11.xml"/><Relationship Id="rId4" Type="http://schemas.openxmlformats.org/officeDocument/2006/relationships/image" Target="../media/image9.png"/><Relationship Id="rId9" Type="http://schemas.openxmlformats.org/officeDocument/2006/relationships/image" Target="../media/image10.png"/><Relationship Id="rId5" Type="http://schemas.openxmlformats.org/officeDocument/2006/relationships/slide" Target="/ppt/slides/slide12.xml"/><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4.xml"/><Relationship Id="rId4" Type="http://schemas.openxmlformats.org/officeDocument/2006/relationships/image" Target="../media/image9.png"/><Relationship Id="rId9" Type="http://schemas.openxmlformats.org/officeDocument/2006/relationships/image" Target="../media/image20.png"/><Relationship Id="rId5" Type="http://schemas.openxmlformats.org/officeDocument/2006/relationships/slide" Target="/ppt/slides/slide11.xml"/><Relationship Id="rId6" Type="http://schemas.openxmlformats.org/officeDocument/2006/relationships/slide" Target="/ppt/slides/slide12.xml"/><Relationship Id="rId7" Type="http://schemas.openxmlformats.org/officeDocument/2006/relationships/image" Target="../media/image12.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ctrTitle"/>
          </p:nvPr>
        </p:nvSpPr>
        <p:spPr>
          <a:xfrm>
            <a:off x="1680300" y="1677775"/>
            <a:ext cx="6096300" cy="2536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59"/>
              <a:buFont typeface="Calibri"/>
              <a:buNone/>
            </a:pPr>
            <a:r>
              <a:rPr lang="en" sz="3959"/>
              <a:t>Dinner and Discussion: Latest Trends in Colposcopy and Cervical Cancer</a:t>
            </a:r>
            <a:endParaRPr sz="3959"/>
          </a:p>
        </p:txBody>
      </p:sp>
      <p:sp>
        <p:nvSpPr>
          <p:cNvPr id="97" name="Google Shape;97;p14"/>
          <p:cNvSpPr txBox="1"/>
          <p:nvPr>
            <p:ph idx="1" type="subTitle"/>
          </p:nvPr>
        </p:nvSpPr>
        <p:spPr>
          <a:xfrm>
            <a:off x="1680300" y="4563825"/>
            <a:ext cx="6990300" cy="154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Chaired by: </a:t>
            </a:r>
            <a:r>
              <a:rPr b="1" lang="en" sz="2200"/>
              <a:t>Professor Albert Singer</a:t>
            </a:r>
            <a:endParaRPr b="1" sz="2200"/>
          </a:p>
          <a:p>
            <a:pPr indent="0" lvl="0" marL="0" rtl="0" algn="l">
              <a:spcBef>
                <a:spcPts val="0"/>
              </a:spcBef>
              <a:spcAft>
                <a:spcPts val="0"/>
              </a:spcAft>
              <a:buNone/>
            </a:pPr>
            <a:r>
              <a:t/>
            </a:r>
            <a:endParaRPr b="1" sz="2200"/>
          </a:p>
          <a:p>
            <a:pPr indent="0" lvl="0" marL="0" rtl="0" algn="l">
              <a:spcBef>
                <a:spcPts val="0"/>
              </a:spcBef>
              <a:spcAft>
                <a:spcPts val="0"/>
              </a:spcAft>
              <a:buNone/>
            </a:pPr>
            <a:r>
              <a:rPr lang="en" sz="2200"/>
              <a:t>Speakers: </a:t>
            </a:r>
            <a:endParaRPr sz="2200"/>
          </a:p>
          <a:p>
            <a:pPr indent="0" lvl="0" marL="0" rtl="0" algn="l">
              <a:spcBef>
                <a:spcPts val="0"/>
              </a:spcBef>
              <a:spcAft>
                <a:spcPts val="0"/>
              </a:spcAft>
              <a:buNone/>
            </a:pPr>
            <a:r>
              <a:rPr b="1" lang="en" sz="2200"/>
              <a:t>Prof. Charles Redman </a:t>
            </a:r>
            <a:r>
              <a:rPr lang="en" sz="2200"/>
              <a:t>and </a:t>
            </a:r>
            <a:r>
              <a:rPr b="1" lang="en" sz="2200"/>
              <a:t>Dr. Wojciech Homola</a:t>
            </a:r>
            <a:endParaRPr b="1"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3"/>
          <p:cNvSpPr txBox="1"/>
          <p:nvPr/>
        </p:nvSpPr>
        <p:spPr>
          <a:xfrm>
            <a:off x="2710475" y="1564226"/>
            <a:ext cx="4981500" cy="404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400" u="none" cap="none" strike="noStrike">
                <a:solidFill>
                  <a:srgbClr val="262062"/>
                </a:solidFill>
                <a:latin typeface="Open Sans SemiBold"/>
                <a:ea typeface="Open Sans SemiBold"/>
                <a:cs typeface="Open Sans SemiBold"/>
                <a:sym typeface="Open Sans SemiBold"/>
              </a:rPr>
              <a:t>Augmented intelligence (AI)</a:t>
            </a:r>
            <a:endParaRPr b="1" i="0" sz="24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dk1"/>
              </a:buClr>
              <a:buSzPts val="1100"/>
              <a:buFont typeface="Arial"/>
              <a:buNone/>
            </a:pPr>
            <a:r>
              <a:rPr b="0" i="0" lang="en" sz="2000" u="none" cap="none" strike="noStrike">
                <a:solidFill>
                  <a:srgbClr val="262062"/>
                </a:solidFill>
                <a:latin typeface="Open Sans SemiBold"/>
                <a:ea typeface="Open Sans SemiBold"/>
                <a:cs typeface="Open Sans SemiBold"/>
                <a:sym typeface="Open Sans SemiBold"/>
              </a:rPr>
              <a:t> </a:t>
            </a:r>
            <a:endParaRPr b="1" i="0" sz="2400" u="none" cap="none" strike="noStrike">
              <a:solidFill>
                <a:srgbClr val="262062"/>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262062"/>
                </a:solidFill>
                <a:latin typeface="Open Sans"/>
                <a:ea typeface="Open Sans"/>
                <a:cs typeface="Open Sans"/>
                <a:sym typeface="Open Sans"/>
              </a:rPr>
              <a:t>The EVA system with (AI) is a point-of-care, cervical cancer screening test based on AVE* that evaluates the risk of cerv</a:t>
            </a:r>
            <a:r>
              <a:rPr lang="en" sz="2400">
                <a:solidFill>
                  <a:srgbClr val="262062"/>
                </a:solidFill>
                <a:latin typeface="Open Sans"/>
                <a:ea typeface="Open Sans"/>
                <a:cs typeface="Open Sans"/>
                <a:sym typeface="Open Sans"/>
              </a:rPr>
              <a:t>ical neoplasia </a:t>
            </a:r>
            <a:r>
              <a:rPr b="0" i="0" lang="en" sz="2400" u="none" cap="none" strike="noStrike">
                <a:solidFill>
                  <a:srgbClr val="262062"/>
                </a:solidFill>
                <a:latin typeface="Open Sans"/>
                <a:ea typeface="Open Sans"/>
                <a:cs typeface="Open Sans"/>
                <a:sym typeface="Open Sans"/>
              </a:rPr>
              <a:t>with high accuracy</a:t>
            </a:r>
            <a:r>
              <a:rPr lang="en" sz="2400">
                <a:solidFill>
                  <a:srgbClr val="262062"/>
                </a:solidFill>
                <a:latin typeface="Open Sans"/>
                <a:ea typeface="Open Sans"/>
                <a:cs typeface="Open Sans"/>
                <a:sym typeface="Open Sans"/>
              </a:rPr>
              <a:t>.</a:t>
            </a:r>
            <a:r>
              <a:rPr b="0" i="0" lang="en" sz="2400" u="none" cap="none" strike="noStrike">
                <a:solidFill>
                  <a:srgbClr val="262062"/>
                </a:solidFill>
                <a:latin typeface="Open Sans"/>
                <a:ea typeface="Open Sans"/>
                <a:cs typeface="Open Sans"/>
                <a:sym typeface="Open Sans"/>
              </a:rPr>
              <a:t> Provides an </a:t>
            </a:r>
            <a:r>
              <a:rPr b="1" i="0" lang="en" sz="2400" u="none" cap="none" strike="noStrike">
                <a:solidFill>
                  <a:srgbClr val="262062"/>
                </a:solidFill>
                <a:latin typeface="Open Sans"/>
                <a:ea typeface="Open Sans"/>
                <a:cs typeface="Open Sans"/>
                <a:sym typeface="Open Sans"/>
              </a:rPr>
              <a:t>immediate answer</a:t>
            </a:r>
            <a:r>
              <a:rPr b="0" i="0" lang="en" sz="2400" u="none" cap="none" strike="noStrike">
                <a:solidFill>
                  <a:srgbClr val="262062"/>
                </a:solidFill>
                <a:latin typeface="Open Sans"/>
                <a:ea typeface="Open Sans"/>
                <a:cs typeface="Open Sans"/>
                <a:sym typeface="Open Sans"/>
              </a:rPr>
              <a:t> for patient management</a:t>
            </a:r>
            <a:endParaRPr b="0" i="0" sz="2400" u="none" cap="none" strike="noStrike">
              <a:solidFill>
                <a:srgbClr val="262062"/>
              </a:solidFill>
              <a:latin typeface="Open Sans"/>
              <a:ea typeface="Open Sans"/>
              <a:cs typeface="Open Sans"/>
              <a:sym typeface="Open Sans"/>
            </a:endParaRPr>
          </a:p>
        </p:txBody>
      </p:sp>
      <p:sp>
        <p:nvSpPr>
          <p:cNvPr id="182" name="Google Shape;182;p23"/>
          <p:cNvSpPr txBox="1"/>
          <p:nvPr/>
        </p:nvSpPr>
        <p:spPr>
          <a:xfrm>
            <a:off x="3363041" y="6015376"/>
            <a:ext cx="4209600" cy="356700"/>
          </a:xfrm>
          <a:prstGeom prst="rect">
            <a:avLst/>
          </a:prstGeom>
          <a:noFill/>
          <a:ln>
            <a:noFill/>
          </a:ln>
        </p:spPr>
        <p:txBody>
          <a:bodyPr anchorCtr="0" anchor="t" bIns="91425" lIns="91425" spcFirstLastPara="1" rIns="91425" wrap="square" tIns="91425">
            <a:noAutofit/>
          </a:bodyPr>
          <a:lstStyle/>
          <a:p>
            <a:pPr indent="0" lvl="0" marL="457200" marR="0" rtl="0" algn="r">
              <a:lnSpc>
                <a:spcPct val="100000"/>
              </a:lnSpc>
              <a:spcBef>
                <a:spcPts val="0"/>
              </a:spcBef>
              <a:spcAft>
                <a:spcPts val="0"/>
              </a:spcAft>
              <a:buClr>
                <a:schemeClr val="dk1"/>
              </a:buClr>
              <a:buSzPts val="1100"/>
              <a:buFont typeface="Arial"/>
              <a:buNone/>
            </a:pPr>
            <a:r>
              <a:rPr i="0" lang="en" sz="1600" u="none" cap="none" strike="noStrike">
                <a:solidFill>
                  <a:srgbClr val="262062"/>
                </a:solidFill>
                <a:latin typeface="Calibri"/>
                <a:ea typeface="Calibri"/>
                <a:cs typeface="Calibri"/>
                <a:sym typeface="Calibri"/>
              </a:rPr>
              <a:t>*</a:t>
            </a:r>
            <a:r>
              <a:rPr i="0" lang="en" sz="1600" u="none" cap="none" strike="noStrike">
                <a:solidFill>
                  <a:srgbClr val="434343"/>
                </a:solidFill>
                <a:latin typeface="Helvetica Neue Light"/>
                <a:ea typeface="Helvetica Neue Light"/>
                <a:cs typeface="Helvetica Neue Light"/>
                <a:sym typeface="Helvetica Neue Light"/>
              </a:rPr>
              <a:t>AVE (Automated Visual Evaluation)</a:t>
            </a:r>
            <a:endParaRPr i="0" sz="1600" u="none" cap="none" strike="noStrike">
              <a:solidFill>
                <a:srgbClr val="000000"/>
              </a:solidFill>
              <a:latin typeface="Arial"/>
              <a:ea typeface="Arial"/>
              <a:cs typeface="Arial"/>
              <a:sym typeface="Arial"/>
            </a:endParaRPr>
          </a:p>
        </p:txBody>
      </p:sp>
      <p:pic>
        <p:nvPicPr>
          <p:cNvPr id="183" name="Google Shape;183;p23"/>
          <p:cNvPicPr preferRelativeResize="0"/>
          <p:nvPr/>
        </p:nvPicPr>
        <p:blipFill rotWithShape="1">
          <a:blip r:embed="rId3">
            <a:alphaModFix/>
          </a:blip>
          <a:srcRect b="0" l="0" r="0" t="0"/>
          <a:stretch/>
        </p:blipFill>
        <p:spPr>
          <a:xfrm>
            <a:off x="7869151" y="594438"/>
            <a:ext cx="341886" cy="505321"/>
          </a:xfrm>
          <a:prstGeom prst="rect">
            <a:avLst/>
          </a:prstGeom>
          <a:noFill/>
          <a:ln>
            <a:noFill/>
          </a:ln>
        </p:spPr>
      </p:pic>
      <p:pic>
        <p:nvPicPr>
          <p:cNvPr id="184" name="Google Shape;184;p23"/>
          <p:cNvPicPr preferRelativeResize="0"/>
          <p:nvPr/>
        </p:nvPicPr>
        <p:blipFill rotWithShape="1">
          <a:blip r:embed="rId3">
            <a:alphaModFix/>
          </a:blip>
          <a:srcRect b="0" l="0" r="0" t="0"/>
          <a:stretch/>
        </p:blipFill>
        <p:spPr>
          <a:xfrm>
            <a:off x="7869151" y="594438"/>
            <a:ext cx="341886" cy="505321"/>
          </a:xfrm>
          <a:prstGeom prst="rect">
            <a:avLst/>
          </a:prstGeom>
          <a:noFill/>
          <a:ln>
            <a:noFill/>
          </a:ln>
        </p:spPr>
      </p:pic>
      <p:pic>
        <p:nvPicPr>
          <p:cNvPr id="185" name="Google Shape;185;p23"/>
          <p:cNvPicPr preferRelativeResize="0"/>
          <p:nvPr/>
        </p:nvPicPr>
        <p:blipFill rotWithShape="1">
          <a:blip r:embed="rId3">
            <a:alphaModFix/>
          </a:blip>
          <a:srcRect b="0" l="0" r="0" t="0"/>
          <a:stretch/>
        </p:blipFill>
        <p:spPr>
          <a:xfrm>
            <a:off x="8465039" y="1338772"/>
            <a:ext cx="341886" cy="505321"/>
          </a:xfrm>
          <a:prstGeom prst="rect">
            <a:avLst/>
          </a:prstGeom>
          <a:noFill/>
          <a:ln>
            <a:noFill/>
          </a:ln>
        </p:spPr>
      </p:pic>
      <p:sp>
        <p:nvSpPr>
          <p:cNvPr id="186" name="Google Shape;186;p23">
            <a:hlinkClick action="ppaction://hlinksldjump" r:id="rId4"/>
          </p:cNvPr>
          <p:cNvSpPr/>
          <p:nvPr/>
        </p:nvSpPr>
        <p:spPr>
          <a:xfrm>
            <a:off x="7852175" y="671000"/>
            <a:ext cx="251700" cy="335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3">
            <a:hlinkClick action="ppaction://hlinksldjump" r:id="rId5"/>
          </p:cNvPr>
          <p:cNvSpPr/>
          <p:nvPr/>
        </p:nvSpPr>
        <p:spPr>
          <a:xfrm>
            <a:off x="8505620" y="1440667"/>
            <a:ext cx="251700" cy="335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p23"/>
          <p:cNvPicPr preferRelativeResize="0"/>
          <p:nvPr/>
        </p:nvPicPr>
        <p:blipFill rotWithShape="1">
          <a:blip r:embed="rId6">
            <a:alphaModFix/>
          </a:blip>
          <a:srcRect b="0" l="0" r="0" t="0"/>
          <a:stretch/>
        </p:blipFill>
        <p:spPr>
          <a:xfrm>
            <a:off x="2361325" y="5829125"/>
            <a:ext cx="1525750" cy="581225"/>
          </a:xfrm>
          <a:prstGeom prst="rect">
            <a:avLst/>
          </a:prstGeom>
          <a:noFill/>
          <a:ln>
            <a:noFill/>
          </a:ln>
        </p:spPr>
      </p:pic>
      <p:pic>
        <p:nvPicPr>
          <p:cNvPr descr="DEVICE.png" id="189" name="Google Shape;189;p23"/>
          <p:cNvPicPr preferRelativeResize="0"/>
          <p:nvPr/>
        </p:nvPicPr>
        <p:blipFill rotWithShape="1">
          <a:blip r:embed="rId7">
            <a:alphaModFix/>
          </a:blip>
          <a:srcRect b="8418" l="2230" r="-2230" t="1539"/>
          <a:stretch/>
        </p:blipFill>
        <p:spPr>
          <a:xfrm>
            <a:off x="341446" y="2117203"/>
            <a:ext cx="1743604" cy="4657506"/>
          </a:xfrm>
          <a:prstGeom prst="rect">
            <a:avLst/>
          </a:prstGeom>
          <a:noFill/>
          <a:ln>
            <a:noFill/>
          </a:ln>
        </p:spPr>
      </p:pic>
      <p:pic>
        <p:nvPicPr>
          <p:cNvPr id="190" name="Google Shape;190;p23"/>
          <p:cNvPicPr preferRelativeResize="0"/>
          <p:nvPr/>
        </p:nvPicPr>
        <p:blipFill rotWithShape="1">
          <a:blip r:embed="rId8">
            <a:alphaModFix/>
          </a:blip>
          <a:srcRect b="0" l="1820" r="-1819" t="0"/>
          <a:stretch/>
        </p:blipFill>
        <p:spPr>
          <a:xfrm>
            <a:off x="616720" y="2707363"/>
            <a:ext cx="1131600" cy="20013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nvSpPr>
        <p:spPr>
          <a:xfrm>
            <a:off x="416950" y="1800225"/>
            <a:ext cx="4861200" cy="1928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2000" u="none" cap="none" strike="noStrike">
                <a:solidFill>
                  <a:srgbClr val="434343"/>
                </a:solidFill>
                <a:latin typeface="Arial"/>
                <a:ea typeface="Arial"/>
                <a:cs typeface="Arial"/>
                <a:sym typeface="Arial"/>
              </a:rPr>
              <a:t>“Automated Visual Evaluation performance was also statistically significantly more accurate than conventional Pap smears, liquid-based cytology, first-generation neural network-based cytology, and HPV testing”</a:t>
            </a:r>
            <a:endParaRPr b="0" i="0" sz="200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2000" u="none" cap="none" strike="noStrike">
              <a:solidFill>
                <a:srgbClr val="434343"/>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262062"/>
              </a:solidFill>
              <a:latin typeface="Arial"/>
              <a:ea typeface="Arial"/>
              <a:cs typeface="Arial"/>
              <a:sym typeface="Arial"/>
            </a:endParaRPr>
          </a:p>
        </p:txBody>
      </p:sp>
      <p:sp>
        <p:nvSpPr>
          <p:cNvPr id="196" name="Google Shape;196;p24"/>
          <p:cNvSpPr txBox="1"/>
          <p:nvPr/>
        </p:nvSpPr>
        <p:spPr>
          <a:xfrm>
            <a:off x="4652275" y="5664300"/>
            <a:ext cx="4175400" cy="7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434343"/>
                </a:solidFill>
                <a:latin typeface="Helvetica Neue Light"/>
                <a:ea typeface="Helvetica Neue Light"/>
                <a:cs typeface="Helvetica Neue Light"/>
                <a:sym typeface="Helvetica Neue Light"/>
              </a:rPr>
              <a:t>An Observational Study of Deep Learning and Automated     Evaluation of Cervical Images for Cancer Screening -</a:t>
            </a:r>
            <a:endParaRPr b="0" i="0" sz="1200" u="none" cap="none" strike="noStrike">
              <a:solidFill>
                <a:srgbClr val="000000"/>
              </a:solidFill>
              <a:latin typeface="Arial"/>
              <a:ea typeface="Arial"/>
              <a:cs typeface="Arial"/>
              <a:sym typeface="Arial"/>
            </a:endParaRPr>
          </a:p>
        </p:txBody>
      </p:sp>
      <p:pic>
        <p:nvPicPr>
          <p:cNvPr id="197" name="Google Shape;197;p24"/>
          <p:cNvPicPr preferRelativeResize="0"/>
          <p:nvPr/>
        </p:nvPicPr>
        <p:blipFill rotWithShape="1">
          <a:blip r:embed="rId3">
            <a:alphaModFix/>
          </a:blip>
          <a:srcRect b="0" l="0" r="0" t="0"/>
          <a:stretch/>
        </p:blipFill>
        <p:spPr>
          <a:xfrm>
            <a:off x="535250" y="5963999"/>
            <a:ext cx="3056350" cy="579900"/>
          </a:xfrm>
          <a:prstGeom prst="rect">
            <a:avLst/>
          </a:prstGeom>
          <a:noFill/>
          <a:ln>
            <a:noFill/>
          </a:ln>
        </p:spPr>
      </p:pic>
      <p:sp>
        <p:nvSpPr>
          <p:cNvPr id="198" name="Google Shape;198;p24"/>
          <p:cNvSpPr txBox="1"/>
          <p:nvPr/>
        </p:nvSpPr>
        <p:spPr>
          <a:xfrm>
            <a:off x="428709" y="417718"/>
            <a:ext cx="6074700" cy="89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262062"/>
                </a:solidFill>
                <a:latin typeface="Open Sans"/>
                <a:ea typeface="Open Sans"/>
                <a:cs typeface="Open Sans"/>
                <a:sym typeface="Open Sans"/>
              </a:rPr>
              <a:t>Automated Visual Evaluation (AVE)</a:t>
            </a:r>
            <a:endParaRPr b="0" i="0" sz="2800" u="none" cap="none" strike="noStrike">
              <a:solidFill>
                <a:srgbClr val="262062"/>
              </a:solidFill>
              <a:latin typeface="Open Sans"/>
              <a:ea typeface="Open Sans"/>
              <a:cs typeface="Open Sans"/>
              <a:sym typeface="Open Sans"/>
            </a:endParaRPr>
          </a:p>
        </p:txBody>
      </p:sp>
      <p:sp>
        <p:nvSpPr>
          <p:cNvPr id="199" name="Google Shape;199;p24"/>
          <p:cNvSpPr txBox="1"/>
          <p:nvPr/>
        </p:nvSpPr>
        <p:spPr>
          <a:xfrm>
            <a:off x="4652270" y="6196934"/>
            <a:ext cx="43842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Hu L et al J Natl Cancer Inst. 2019 Sep 1;111(9):923-932</a:t>
            </a:r>
            <a:endParaRPr sz="1200">
              <a:solidFill>
                <a:schemeClr val="dk1"/>
              </a:solidFill>
              <a:latin typeface="Arial"/>
              <a:ea typeface="Arial"/>
              <a:cs typeface="Arial"/>
              <a:sym typeface="Arial"/>
            </a:endParaRPr>
          </a:p>
        </p:txBody>
      </p:sp>
      <p:sp>
        <p:nvSpPr>
          <p:cNvPr id="200" name="Google Shape;200;p24"/>
          <p:cNvSpPr txBox="1"/>
          <p:nvPr/>
        </p:nvSpPr>
        <p:spPr>
          <a:xfrm>
            <a:off x="428700" y="4338350"/>
            <a:ext cx="48612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AVE was validated by the US National Institute for Cancer which showed the potential to detect CIN2+with a simple image with over 90% accuracy. </a:t>
            </a:r>
            <a:endParaRPr sz="1800">
              <a:solidFill>
                <a:schemeClr val="dk1"/>
              </a:solidFill>
              <a:latin typeface="Arial"/>
              <a:ea typeface="Arial"/>
              <a:cs typeface="Arial"/>
              <a:sym typeface="Arial"/>
            </a:endParaRPr>
          </a:p>
        </p:txBody>
      </p:sp>
      <p:pic>
        <p:nvPicPr>
          <p:cNvPr id="201" name="Google Shape;201;p24"/>
          <p:cNvPicPr preferRelativeResize="0"/>
          <p:nvPr/>
        </p:nvPicPr>
        <p:blipFill rotWithShape="1">
          <a:blip r:embed="rId4">
            <a:alphaModFix/>
          </a:blip>
          <a:srcRect b="5008" l="15675" r="15420" t="11098"/>
          <a:stretch/>
        </p:blipFill>
        <p:spPr>
          <a:xfrm>
            <a:off x="5130305" y="1315625"/>
            <a:ext cx="3657919" cy="345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0" lang="en" sz="2400">
                <a:solidFill>
                  <a:schemeClr val="dk1"/>
                </a:solidFill>
                <a:latin typeface="Open Sans Light"/>
                <a:ea typeface="Open Sans Light"/>
                <a:cs typeface="Open Sans Light"/>
                <a:sym typeface="Open Sans Light"/>
              </a:rPr>
              <a:t>90% of Cervical cancer cases are in low-resource settings </a:t>
            </a:r>
            <a:endParaRPr b="0" sz="2400">
              <a:solidFill>
                <a:schemeClr val="dk1"/>
              </a:solidFill>
              <a:latin typeface="Open Sans Light"/>
              <a:ea typeface="Open Sans Light"/>
              <a:cs typeface="Open Sans Light"/>
              <a:sym typeface="Open Sans Light"/>
            </a:endParaRPr>
          </a:p>
        </p:txBody>
      </p:sp>
      <p:sp>
        <p:nvSpPr>
          <p:cNvPr id="207" name="Google Shape;207;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208" name="Google Shape;208;p25"/>
          <p:cNvSpPr txBox="1"/>
          <p:nvPr/>
        </p:nvSpPr>
        <p:spPr>
          <a:xfrm>
            <a:off x="517396" y="-11749"/>
            <a:ext cx="91440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209" name="Google Shape;209;p25"/>
          <p:cNvPicPr preferRelativeResize="0"/>
          <p:nvPr/>
        </p:nvPicPr>
        <p:blipFill>
          <a:blip r:embed="rId3">
            <a:alphaModFix/>
          </a:blip>
          <a:stretch>
            <a:fillRect/>
          </a:stretch>
        </p:blipFill>
        <p:spPr>
          <a:xfrm>
            <a:off x="0" y="1440180"/>
            <a:ext cx="9144000" cy="5349240"/>
          </a:xfrm>
          <a:prstGeom prst="rect">
            <a:avLst/>
          </a:prstGeom>
          <a:noFill/>
          <a:ln>
            <a:noFill/>
          </a:ln>
        </p:spPr>
      </p:pic>
      <p:pic>
        <p:nvPicPr>
          <p:cNvPr id="210" name="Google Shape;210;p25"/>
          <p:cNvPicPr preferRelativeResize="0"/>
          <p:nvPr/>
        </p:nvPicPr>
        <p:blipFill>
          <a:blip r:embed="rId4">
            <a:alphaModFix/>
          </a:blip>
          <a:stretch>
            <a:fillRect/>
          </a:stretch>
        </p:blipFill>
        <p:spPr>
          <a:xfrm>
            <a:off x="7327149" y="1310375"/>
            <a:ext cx="1816851" cy="2422450"/>
          </a:xfrm>
          <a:prstGeom prst="rect">
            <a:avLst/>
          </a:prstGeom>
          <a:noFill/>
          <a:ln>
            <a:noFill/>
          </a:ln>
        </p:spPr>
      </p:pic>
      <p:pic>
        <p:nvPicPr>
          <p:cNvPr id="211" name="Google Shape;211;p25"/>
          <p:cNvPicPr preferRelativeResize="0"/>
          <p:nvPr/>
        </p:nvPicPr>
        <p:blipFill>
          <a:blip r:embed="rId5">
            <a:alphaModFix/>
          </a:blip>
          <a:stretch>
            <a:fillRect/>
          </a:stretch>
        </p:blipFill>
        <p:spPr>
          <a:xfrm>
            <a:off x="5701400" y="3732819"/>
            <a:ext cx="2741875" cy="1569431"/>
          </a:xfrm>
          <a:prstGeom prst="rect">
            <a:avLst/>
          </a:prstGeom>
          <a:noFill/>
          <a:ln>
            <a:noFill/>
          </a:ln>
        </p:spPr>
      </p:pic>
      <p:pic>
        <p:nvPicPr>
          <p:cNvPr id="212" name="Google Shape;212;p25"/>
          <p:cNvPicPr preferRelativeResize="0"/>
          <p:nvPr/>
        </p:nvPicPr>
        <p:blipFill>
          <a:blip r:embed="rId6">
            <a:alphaModFix/>
          </a:blip>
          <a:stretch>
            <a:fillRect/>
          </a:stretch>
        </p:blipFill>
        <p:spPr>
          <a:xfrm>
            <a:off x="0" y="2836625"/>
            <a:ext cx="1571951" cy="2095950"/>
          </a:xfrm>
          <a:prstGeom prst="rect">
            <a:avLst/>
          </a:prstGeom>
          <a:noFill/>
          <a:ln>
            <a:noFill/>
          </a:ln>
        </p:spPr>
      </p:pic>
      <p:pic>
        <p:nvPicPr>
          <p:cNvPr id="213" name="Google Shape;213;p25"/>
          <p:cNvPicPr preferRelativeResize="0"/>
          <p:nvPr/>
        </p:nvPicPr>
        <p:blipFill>
          <a:blip r:embed="rId7">
            <a:alphaModFix/>
          </a:blip>
          <a:stretch>
            <a:fillRect/>
          </a:stretch>
        </p:blipFill>
        <p:spPr>
          <a:xfrm>
            <a:off x="3020100" y="5021025"/>
            <a:ext cx="2741876" cy="1823350"/>
          </a:xfrm>
          <a:prstGeom prst="rect">
            <a:avLst/>
          </a:prstGeom>
          <a:noFill/>
          <a:ln>
            <a:noFill/>
          </a:ln>
        </p:spPr>
      </p:pic>
      <p:pic>
        <p:nvPicPr>
          <p:cNvPr id="214" name="Google Shape;214;p25"/>
          <p:cNvPicPr preferRelativeResize="0"/>
          <p:nvPr/>
        </p:nvPicPr>
        <p:blipFill>
          <a:blip r:embed="rId8">
            <a:alphaModFix/>
          </a:blip>
          <a:stretch>
            <a:fillRect/>
          </a:stretch>
        </p:blipFill>
        <p:spPr>
          <a:xfrm>
            <a:off x="2338873" y="1440174"/>
            <a:ext cx="2301478" cy="1949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6"/>
          <p:cNvSpPr txBox="1"/>
          <p:nvPr>
            <p:ph type="ctrTitle"/>
          </p:nvPr>
        </p:nvSpPr>
        <p:spPr>
          <a:xfrm>
            <a:off x="729450" y="1763267"/>
            <a:ext cx="7688100" cy="22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Tonight’s topics for discussion:</a:t>
            </a:r>
            <a:endParaRPr/>
          </a:p>
        </p:txBody>
      </p:sp>
      <p:sp>
        <p:nvSpPr>
          <p:cNvPr id="221" name="Google Shape;221;p26"/>
          <p:cNvSpPr txBox="1"/>
          <p:nvPr>
            <p:ph idx="1" type="subTitle"/>
          </p:nvPr>
        </p:nvSpPr>
        <p:spPr>
          <a:xfrm>
            <a:off x="729625" y="3428999"/>
            <a:ext cx="7688100" cy="28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Prof. Charles Redman - </a:t>
            </a:r>
            <a:r>
              <a:rPr b="1" lang="en" sz="2400"/>
              <a:t>"Responding to Change: New Technology in QA and the State of Cervical Cancer Control in Eastern and Central Europe"</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Dr. Wojciech Homola - </a:t>
            </a:r>
            <a:r>
              <a:rPr b="1" lang="en" sz="2400"/>
              <a:t>"Artificial </a:t>
            </a:r>
            <a:r>
              <a:rPr b="1" lang="en" sz="2400"/>
              <a:t>Intelligence</a:t>
            </a:r>
            <a:r>
              <a:rPr b="1" lang="en" sz="2400"/>
              <a:t> Algorithm Performance on Real-World Data: AVE Case Study in Poland”</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nvSpPr>
        <p:spPr>
          <a:xfrm>
            <a:off x="4440122" y="411539"/>
            <a:ext cx="4329900" cy="686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03" name="Google Shape;103;p15"/>
          <p:cNvSpPr txBox="1"/>
          <p:nvPr/>
        </p:nvSpPr>
        <p:spPr>
          <a:xfrm>
            <a:off x="91548" y="1085165"/>
            <a:ext cx="4410000" cy="43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 sz="2400" u="none" cap="none" strike="noStrike">
                <a:solidFill>
                  <a:srgbClr val="1F0753"/>
                </a:solidFill>
                <a:latin typeface="Arial"/>
                <a:ea typeface="Arial"/>
                <a:cs typeface="Arial"/>
                <a:sym typeface="Arial"/>
              </a:rPr>
              <a:t>It is often inaccurate</a:t>
            </a:r>
            <a:endParaRPr b="1" i="0" sz="2400" u="none" cap="none" strike="noStrike">
              <a:solidFill>
                <a:srgbClr val="1F0753"/>
              </a:solidFill>
              <a:latin typeface="Arial"/>
              <a:ea typeface="Arial"/>
              <a:cs typeface="Arial"/>
              <a:sym typeface="Arial"/>
            </a:endParaRPr>
          </a:p>
        </p:txBody>
      </p:sp>
      <p:sp>
        <p:nvSpPr>
          <p:cNvPr id="104" name="Google Shape;104;p15"/>
          <p:cNvSpPr txBox="1"/>
          <p:nvPr/>
        </p:nvSpPr>
        <p:spPr>
          <a:xfrm>
            <a:off x="4330125" y="1515975"/>
            <a:ext cx="4690500" cy="45555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chemeClr val="dk1"/>
              </a:buClr>
              <a:buSzPts val="1800"/>
              <a:buFont typeface="Arial"/>
              <a:buChar char="●"/>
            </a:pPr>
            <a:r>
              <a:rPr b="1" i="0" lang="en" sz="1800" u="none" cap="none" strike="noStrike">
                <a:solidFill>
                  <a:schemeClr val="dk1"/>
                </a:solidFill>
                <a:latin typeface="Arial"/>
                <a:ea typeface="Arial"/>
                <a:cs typeface="Arial"/>
                <a:sym typeface="Arial"/>
              </a:rPr>
              <a:t>Pap Cytology </a:t>
            </a:r>
            <a:r>
              <a:rPr b="0" i="0" lang="en" sz="1800" u="none" cap="none" strike="noStrike">
                <a:solidFill>
                  <a:schemeClr val="dk1"/>
                </a:solidFill>
                <a:latin typeface="Arial"/>
                <a:ea typeface="Arial"/>
                <a:cs typeface="Arial"/>
                <a:sym typeface="Arial"/>
              </a:rPr>
              <a:t>is only approx. 70% accurate</a:t>
            </a:r>
            <a:endParaRPr sz="1800">
              <a:solidFill>
                <a:schemeClr val="dk1"/>
              </a:solidFill>
              <a:latin typeface="Arial"/>
              <a:ea typeface="Arial"/>
              <a:cs typeface="Arial"/>
              <a:sym typeface="Arial"/>
            </a:endParaRPr>
          </a:p>
          <a:p>
            <a:pPr indent="0" lvl="0" marL="457200" marR="0" rtl="0" algn="l">
              <a:lnSpc>
                <a:spcPct val="115000"/>
              </a:lnSpc>
              <a:spcBef>
                <a:spcPts val="0"/>
              </a:spcBef>
              <a:spcAft>
                <a:spcPts val="0"/>
              </a:spcAft>
              <a:buNone/>
            </a:pPr>
            <a:r>
              <a:rPr lang="en" sz="1800">
                <a:solidFill>
                  <a:schemeClr val="dk1"/>
                </a:solidFill>
                <a:latin typeface="Arial"/>
                <a:ea typeface="Arial"/>
                <a:cs typeface="Arial"/>
                <a:sym typeface="Arial"/>
              </a:rPr>
              <a:t>with many </a:t>
            </a:r>
            <a:r>
              <a:rPr b="1" lang="en" sz="1800">
                <a:solidFill>
                  <a:schemeClr val="dk1"/>
                </a:solidFill>
                <a:latin typeface="Arial"/>
                <a:ea typeface="Arial"/>
                <a:cs typeface="Arial"/>
                <a:sym typeface="Arial"/>
              </a:rPr>
              <a:t>false negative</a:t>
            </a:r>
            <a:r>
              <a:rPr lang="en" sz="1800">
                <a:solidFill>
                  <a:schemeClr val="dk1"/>
                </a:solidFill>
                <a:latin typeface="Arial"/>
                <a:ea typeface="Arial"/>
                <a:cs typeface="Arial"/>
                <a:sym typeface="Arial"/>
              </a:rPr>
              <a:t> results</a:t>
            </a:r>
            <a:endParaRPr sz="1800">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A positive HPV test </a:t>
            </a:r>
            <a:r>
              <a:rPr lang="en" sz="1800">
                <a:solidFill>
                  <a:schemeClr val="dk1"/>
                </a:solidFill>
              </a:rPr>
              <a:t>indicates the presence of the  virus: in only 10-16% is CIN present, leading to many </a:t>
            </a:r>
            <a:r>
              <a:rPr b="1" lang="en" sz="1800">
                <a:solidFill>
                  <a:schemeClr val="dk1"/>
                </a:solidFill>
              </a:rPr>
              <a:t>unnecessary colposcopies and biopsy</a:t>
            </a:r>
            <a:endParaRPr b="1"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VIA screening </a:t>
            </a:r>
            <a:r>
              <a:rPr lang="en" sz="1800">
                <a:solidFill>
                  <a:schemeClr val="dk1"/>
                </a:solidFill>
              </a:rPr>
              <a:t>is highly subjective</a:t>
            </a:r>
            <a:endParaRPr sz="1800">
              <a:solidFill>
                <a:schemeClr val="dk1"/>
              </a:solidFill>
            </a:endParaRPr>
          </a:p>
          <a:p>
            <a:pPr indent="0" lvl="0" marL="0" rtl="0" algn="l">
              <a:lnSpc>
                <a:spcPct val="115000"/>
              </a:lnSpc>
              <a:spcBef>
                <a:spcPts val="0"/>
              </a:spcBef>
              <a:spcAft>
                <a:spcPts val="0"/>
              </a:spcAft>
              <a:buNone/>
            </a:pPr>
            <a:r>
              <a:t/>
            </a:r>
            <a:endParaRPr b="1" sz="1800">
              <a:solidFill>
                <a:schemeClr val="dk1"/>
              </a:solidFill>
            </a:endParaRPr>
          </a:p>
          <a:p>
            <a:pPr indent="0" lvl="0" marL="0" rtl="0" algn="l">
              <a:lnSpc>
                <a:spcPct val="115000"/>
              </a:lnSpc>
              <a:spcBef>
                <a:spcPts val="0"/>
              </a:spcBef>
              <a:spcAft>
                <a:spcPts val="0"/>
              </a:spcAft>
              <a:buNone/>
            </a:pPr>
            <a:r>
              <a:rPr b="1" lang="en" sz="1800">
                <a:solidFill>
                  <a:schemeClr val="dk1"/>
                </a:solidFill>
              </a:rPr>
              <a:t>Other tests?</a:t>
            </a:r>
            <a:endParaRPr b="1"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Biomarkers</a:t>
            </a:r>
            <a:r>
              <a:rPr lang="en" sz="1800">
                <a:solidFill>
                  <a:schemeClr val="dk1"/>
                </a:solidFill>
              </a:rPr>
              <a:t> ,accurate but expensive and presentat not at point of care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Lack of economic resources</a:t>
            </a:r>
            <a:r>
              <a:rPr lang="en" sz="1800">
                <a:solidFill>
                  <a:schemeClr val="dk1"/>
                </a:solidFill>
              </a:rPr>
              <a:t> (90% of cases are in low-resource settings) and/or </a:t>
            </a:r>
            <a:r>
              <a:rPr b="1" lang="en" sz="1800">
                <a:solidFill>
                  <a:schemeClr val="dk1"/>
                </a:solidFill>
              </a:rPr>
              <a:t>lack of trained providers</a:t>
            </a:r>
            <a:endParaRPr sz="1800">
              <a:solidFill>
                <a:schemeClr val="dk1"/>
              </a:solidFill>
            </a:endParaRPr>
          </a:p>
        </p:txBody>
      </p:sp>
      <p:sp>
        <p:nvSpPr>
          <p:cNvPr id="105" name="Google Shape;105;p15"/>
          <p:cNvSpPr txBox="1"/>
          <p:nvPr/>
        </p:nvSpPr>
        <p:spPr>
          <a:xfrm>
            <a:off x="960049" y="180004"/>
            <a:ext cx="80607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2800" u="none" cap="none" strike="noStrike">
                <a:solidFill>
                  <a:srgbClr val="0C0C0C"/>
                </a:solidFill>
                <a:latin typeface="Arial"/>
                <a:ea typeface="Arial"/>
                <a:cs typeface="Arial"/>
                <a:sym typeface="Arial"/>
              </a:rPr>
              <a:t>The cervical screening process has problems! </a:t>
            </a:r>
            <a:r>
              <a:rPr b="0" i="0" lang="en" sz="2800" u="none" cap="none" strike="noStrike">
                <a:solidFill>
                  <a:srgbClr val="FFFFFF"/>
                </a:solidFill>
                <a:latin typeface="Arial"/>
                <a:ea typeface="Arial"/>
                <a:cs typeface="Arial"/>
                <a:sym typeface="Arial"/>
              </a:rPr>
              <a:t> </a:t>
            </a:r>
            <a:r>
              <a:rPr b="0" i="0" lang="en" sz="1800" u="none" cap="none" strike="noStrike">
                <a:solidFill>
                  <a:srgbClr val="FFFFFF"/>
                </a:solidFill>
                <a:latin typeface="Arial"/>
                <a:ea typeface="Arial"/>
                <a:cs typeface="Arial"/>
                <a:sym typeface="Arial"/>
              </a:rPr>
              <a:t>test</a:t>
            </a:r>
            <a:endParaRPr sz="1800">
              <a:solidFill>
                <a:schemeClr val="dk1"/>
              </a:solidFill>
              <a:latin typeface="Arial"/>
              <a:ea typeface="Arial"/>
              <a:cs typeface="Arial"/>
              <a:sym typeface="Arial"/>
            </a:endParaRPr>
          </a:p>
        </p:txBody>
      </p:sp>
      <p:pic>
        <p:nvPicPr>
          <p:cNvPr descr="F:\Cervical Ctyology Images\mild dys.jpg" id="106" name="Google Shape;106;p15"/>
          <p:cNvPicPr preferRelativeResize="0"/>
          <p:nvPr/>
        </p:nvPicPr>
        <p:blipFill rotWithShape="1">
          <a:blip r:embed="rId3">
            <a:alphaModFix/>
          </a:blip>
          <a:srcRect b="11810" l="9999" r="13335" t="9227"/>
          <a:stretch/>
        </p:blipFill>
        <p:spPr>
          <a:xfrm>
            <a:off x="3412134" y="1521588"/>
            <a:ext cx="996982" cy="650138"/>
          </a:xfrm>
          <a:prstGeom prst="rect">
            <a:avLst/>
          </a:prstGeom>
          <a:noFill/>
          <a:ln>
            <a:noFill/>
          </a:ln>
        </p:spPr>
      </p:pic>
      <p:sp>
        <p:nvSpPr>
          <p:cNvPr id="107" name="Google Shape;107;p15"/>
          <p:cNvSpPr txBox="1"/>
          <p:nvPr/>
        </p:nvSpPr>
        <p:spPr>
          <a:xfrm>
            <a:off x="3468870" y="4091871"/>
            <a:ext cx="18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08" name="Google Shape;108;p15"/>
          <p:cNvPicPr preferRelativeResize="0"/>
          <p:nvPr/>
        </p:nvPicPr>
        <p:blipFill rotWithShape="1">
          <a:blip r:embed="rId4">
            <a:alphaModFix/>
          </a:blip>
          <a:srcRect b="0" l="0" r="0" t="0"/>
          <a:stretch/>
        </p:blipFill>
        <p:spPr>
          <a:xfrm>
            <a:off x="3444888" y="2465234"/>
            <a:ext cx="952469" cy="726473"/>
          </a:xfrm>
          <a:prstGeom prst="rect">
            <a:avLst/>
          </a:prstGeom>
          <a:noFill/>
          <a:ln>
            <a:noFill/>
          </a:ln>
        </p:spPr>
      </p:pic>
      <p:sp>
        <p:nvSpPr>
          <p:cNvPr id="109" name="Google Shape;109;p15"/>
          <p:cNvSpPr txBox="1"/>
          <p:nvPr/>
        </p:nvSpPr>
        <p:spPr>
          <a:xfrm>
            <a:off x="2597958" y="3153610"/>
            <a:ext cx="2681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rgbClr val="000000"/>
                </a:solidFill>
                <a:latin typeface="Arial"/>
                <a:ea typeface="Arial"/>
                <a:cs typeface="Arial"/>
                <a:sym typeface="Arial"/>
              </a:rPr>
              <a:t>HPV virus</a:t>
            </a:r>
            <a:endParaRPr b="0" i="0" sz="1400" u="none" cap="none" strike="noStrike">
              <a:solidFill>
                <a:srgbClr val="000000"/>
              </a:solidFill>
              <a:latin typeface="Arial"/>
              <a:ea typeface="Arial"/>
              <a:cs typeface="Arial"/>
              <a:sym typeface="Arial"/>
            </a:endParaRPr>
          </a:p>
        </p:txBody>
      </p:sp>
      <p:sp>
        <p:nvSpPr>
          <p:cNvPr id="110" name="Google Shape;110;p15"/>
          <p:cNvSpPr txBox="1"/>
          <p:nvPr/>
        </p:nvSpPr>
        <p:spPr>
          <a:xfrm>
            <a:off x="188132" y="5848592"/>
            <a:ext cx="35544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400" u="none" cap="none" strike="noStrike">
                <a:solidFill>
                  <a:srgbClr val="1F0753"/>
                </a:solidFill>
                <a:latin typeface="Arial"/>
                <a:ea typeface="Arial"/>
                <a:cs typeface="Arial"/>
                <a:sym typeface="Arial"/>
              </a:rPr>
              <a:t>It is often  inaccessible</a:t>
            </a:r>
            <a:endParaRPr b="1" sz="2400">
              <a:solidFill>
                <a:schemeClr val="dk1"/>
              </a:solidFill>
              <a:latin typeface="Arial"/>
              <a:ea typeface="Arial"/>
              <a:cs typeface="Arial"/>
              <a:sym typeface="Arial"/>
            </a:endParaRPr>
          </a:p>
        </p:txBody>
      </p:sp>
      <p:pic>
        <p:nvPicPr>
          <p:cNvPr id="111" name="Google Shape;111;p15"/>
          <p:cNvPicPr preferRelativeResize="0"/>
          <p:nvPr/>
        </p:nvPicPr>
        <p:blipFill rotWithShape="1">
          <a:blip r:embed="rId5">
            <a:alphaModFix/>
          </a:blip>
          <a:srcRect b="0" l="0" r="0" t="0"/>
          <a:stretch/>
        </p:blipFill>
        <p:spPr>
          <a:xfrm>
            <a:off x="0" y="1901767"/>
            <a:ext cx="4073824" cy="351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21923"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en" sz="2800">
                <a:latin typeface="Arial"/>
                <a:ea typeface="Arial"/>
                <a:cs typeface="Arial"/>
                <a:sym typeface="Arial"/>
              </a:rPr>
              <a:t>REASONS FOR COLPOSCOPY</a:t>
            </a:r>
            <a:endParaRPr/>
          </a:p>
        </p:txBody>
      </p:sp>
      <p:sp>
        <p:nvSpPr>
          <p:cNvPr id="117" name="Google Shape;117;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800"/>
              <a:buAutoNum type="arabicPeriod"/>
            </a:pPr>
            <a:r>
              <a:rPr lang="en" sz="2800">
                <a:latin typeface="Arial"/>
                <a:ea typeface="Arial"/>
                <a:cs typeface="Arial"/>
                <a:sym typeface="Arial"/>
              </a:rPr>
              <a:t>TO ASSESS </a:t>
            </a:r>
            <a:r>
              <a:rPr lang="en" sz="2800">
                <a:solidFill>
                  <a:srgbClr val="FF0000"/>
                </a:solidFill>
                <a:latin typeface="Arial"/>
                <a:ea typeface="Arial"/>
                <a:cs typeface="Arial"/>
                <a:sym typeface="Arial"/>
              </a:rPr>
              <a:t>ABNORMAL SMEAR </a:t>
            </a:r>
            <a:r>
              <a:rPr lang="en" sz="2800">
                <a:latin typeface="Arial"/>
                <a:ea typeface="Arial"/>
                <a:cs typeface="Arial"/>
                <a:sym typeface="Arial"/>
              </a:rPr>
              <a:t>AND/OR  </a:t>
            </a:r>
            <a:r>
              <a:rPr lang="en" sz="2800">
                <a:solidFill>
                  <a:srgbClr val="FF0000"/>
                </a:solidFill>
                <a:latin typeface="Arial"/>
                <a:ea typeface="Arial"/>
                <a:cs typeface="Arial"/>
                <a:sym typeface="Arial"/>
              </a:rPr>
              <a:t>POSITIVE HPV </a:t>
            </a:r>
            <a:endParaRPr/>
          </a:p>
          <a:p>
            <a:pPr indent="-336550" lvl="0" marL="514350" rtl="0" algn="l">
              <a:spcBef>
                <a:spcPts val="560"/>
              </a:spcBef>
              <a:spcAft>
                <a:spcPts val="0"/>
              </a:spcAft>
              <a:buClr>
                <a:schemeClr val="dk1"/>
              </a:buClr>
              <a:buSzPts val="2800"/>
              <a:buNone/>
            </a:pPr>
            <a:r>
              <a:t/>
            </a:r>
            <a:endParaRPr sz="2800">
              <a:latin typeface="Arial"/>
              <a:ea typeface="Arial"/>
              <a:cs typeface="Arial"/>
              <a:sym typeface="Arial"/>
            </a:endParaRPr>
          </a:p>
          <a:p>
            <a:pPr indent="-514350" lvl="0" marL="514350" rtl="0" algn="l">
              <a:spcBef>
                <a:spcPts val="560"/>
              </a:spcBef>
              <a:spcAft>
                <a:spcPts val="1600"/>
              </a:spcAft>
              <a:buClr>
                <a:schemeClr val="dk1"/>
              </a:buClr>
              <a:buSzPts val="2800"/>
              <a:buAutoNum type="arabicPeriod"/>
            </a:pPr>
            <a:r>
              <a:rPr lang="en" sz="2800">
                <a:latin typeface="Arial"/>
                <a:ea typeface="Arial"/>
                <a:cs typeface="Arial"/>
                <a:sym typeface="Arial"/>
              </a:rPr>
              <a:t>TO </a:t>
            </a:r>
            <a:r>
              <a:rPr lang="en" sz="2800">
                <a:solidFill>
                  <a:srgbClr val="FF0000"/>
                </a:solidFill>
                <a:latin typeface="Arial"/>
                <a:ea typeface="Arial"/>
                <a:cs typeface="Arial"/>
                <a:sym typeface="Arial"/>
              </a:rPr>
              <a:t>EXCLUDE INVASIVE CANCER  </a:t>
            </a:r>
            <a:r>
              <a:rPr lang="en" sz="2800">
                <a:latin typeface="Arial"/>
                <a:ea typeface="Arial"/>
                <a:cs typeface="Arial"/>
                <a:sym typeface="Arial"/>
              </a:rPr>
              <a:t>IN A SUSPICIOUS CERVIX ; ASSESS ABNORMAL SYMPTOMS (P.C.B.: I.M.B. OR BLOOD STAINED DISCHARGE)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wedding  seb 073.JPG" id="123" name="Google Shape;123;p17"/>
          <p:cNvPicPr preferRelativeResize="0"/>
          <p:nvPr/>
        </p:nvPicPr>
        <p:blipFill rotWithShape="1">
          <a:blip r:embed="rId3">
            <a:alphaModFix/>
          </a:blip>
          <a:srcRect b="0" l="0" r="0" t="0"/>
          <a:stretch/>
        </p:blipFill>
        <p:spPr>
          <a:xfrm>
            <a:off x="285750" y="1214438"/>
            <a:ext cx="4071939" cy="5429251"/>
          </a:xfrm>
          <a:prstGeom prst="rect">
            <a:avLst/>
          </a:prstGeom>
          <a:noFill/>
          <a:ln>
            <a:noFill/>
          </a:ln>
        </p:spPr>
      </p:pic>
      <p:pic>
        <p:nvPicPr>
          <p:cNvPr descr="wedding  seb 074.JPG" id="124" name="Google Shape;124;p17"/>
          <p:cNvPicPr preferRelativeResize="0"/>
          <p:nvPr/>
        </p:nvPicPr>
        <p:blipFill rotWithShape="1">
          <a:blip r:embed="rId4">
            <a:alphaModFix/>
          </a:blip>
          <a:srcRect b="0" l="0" r="0" t="0"/>
          <a:stretch/>
        </p:blipFill>
        <p:spPr>
          <a:xfrm>
            <a:off x="4500563" y="1214438"/>
            <a:ext cx="4357686" cy="5381625"/>
          </a:xfrm>
          <a:prstGeom prst="rect">
            <a:avLst/>
          </a:prstGeom>
          <a:noFill/>
          <a:ln>
            <a:noFill/>
          </a:ln>
        </p:spPr>
      </p:pic>
      <p:sp>
        <p:nvSpPr>
          <p:cNvPr id="125" name="Google Shape;125;p17"/>
          <p:cNvSpPr txBox="1"/>
          <p:nvPr/>
        </p:nvSpPr>
        <p:spPr>
          <a:xfrm>
            <a:off x="429400" y="357200"/>
            <a:ext cx="78393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Arial"/>
                <a:ea typeface="Arial"/>
                <a:cs typeface="Arial"/>
                <a:sym typeface="Arial"/>
              </a:rPr>
              <a:t>COLPOSCOPY CLINIC ARRANGEMENT</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nvSpPr>
        <p:spPr>
          <a:xfrm>
            <a:off x="474400" y="844567"/>
            <a:ext cx="8188200" cy="7812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0000"/>
              </a:buClr>
              <a:buSzPts val="3000"/>
              <a:buFont typeface="Arial"/>
              <a:buNone/>
            </a:pPr>
            <a:r>
              <a:rPr b="0" i="0" lang="en" sz="3000" u="none" cap="none" strike="noStrike">
                <a:solidFill>
                  <a:srgbClr val="1F0753"/>
                </a:solidFill>
                <a:latin typeface="Open Sans Light"/>
                <a:ea typeface="Open Sans Light"/>
                <a:cs typeface="Open Sans Light"/>
                <a:sym typeface="Open Sans Light"/>
              </a:rPr>
              <a:t>The EVA System</a:t>
            </a:r>
            <a:endParaRPr b="0" i="0" sz="3000" u="none" cap="none" strike="noStrike">
              <a:solidFill>
                <a:srgbClr val="1F0753"/>
              </a:solidFill>
              <a:latin typeface="Open Sans Light"/>
              <a:ea typeface="Open Sans Light"/>
              <a:cs typeface="Open Sans Light"/>
              <a:sym typeface="Open Sans Light"/>
            </a:endParaRPr>
          </a:p>
        </p:txBody>
      </p:sp>
      <p:sp>
        <p:nvSpPr>
          <p:cNvPr id="131" name="Google Shape;131;p18"/>
          <p:cNvSpPr txBox="1"/>
          <p:nvPr/>
        </p:nvSpPr>
        <p:spPr>
          <a:xfrm>
            <a:off x="4882801" y="1656600"/>
            <a:ext cx="4075500" cy="440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800" u="none" cap="none" strike="noStrike">
                <a:solidFill>
                  <a:schemeClr val="dk1"/>
                </a:solidFill>
                <a:latin typeface="Open Sans Light"/>
                <a:ea typeface="Open Sans Light"/>
                <a:cs typeface="Open Sans Light"/>
                <a:sym typeface="Open Sans Light"/>
              </a:rPr>
              <a:t>The EVA System addresses these challenges by providing </a:t>
            </a:r>
            <a:r>
              <a:rPr b="0" i="0" lang="en" sz="2800" u="none" cap="none" strike="noStrike">
                <a:solidFill>
                  <a:srgbClr val="FF0000"/>
                </a:solidFill>
                <a:latin typeface="Open Sans Light"/>
                <a:ea typeface="Open Sans Light"/>
                <a:cs typeface="Open Sans Light"/>
                <a:sym typeface="Open Sans Light"/>
              </a:rPr>
              <a:t>AI</a:t>
            </a:r>
            <a:r>
              <a:rPr b="0" i="0" lang="en" sz="2800" u="none" cap="none" strike="noStrike">
                <a:solidFill>
                  <a:schemeClr val="dk1"/>
                </a:solidFill>
                <a:latin typeface="Open Sans Light"/>
                <a:ea typeface="Open Sans Light"/>
                <a:cs typeface="Open Sans Light"/>
                <a:sym typeface="Open Sans Light"/>
              </a:rPr>
              <a:t> (artificial intelligence) and </a:t>
            </a:r>
            <a:r>
              <a:rPr b="0" i="0" lang="en" sz="2800" u="none" cap="none" strike="noStrike">
                <a:solidFill>
                  <a:srgbClr val="FF0000"/>
                </a:solidFill>
                <a:latin typeface="Open Sans Light"/>
                <a:ea typeface="Open Sans Light"/>
                <a:cs typeface="Open Sans Light"/>
                <a:sym typeface="Open Sans Light"/>
              </a:rPr>
              <a:t>mobile computing </a:t>
            </a:r>
            <a:r>
              <a:rPr b="0" i="0" lang="en" sz="2800" u="none" cap="none" strike="noStrike">
                <a:solidFill>
                  <a:schemeClr val="dk1"/>
                </a:solidFill>
                <a:latin typeface="Open Sans Light"/>
                <a:ea typeface="Open Sans Light"/>
                <a:cs typeface="Open Sans Light"/>
                <a:sym typeface="Open Sans Light"/>
              </a:rPr>
              <a:t>at the point of care.</a:t>
            </a:r>
            <a:endParaRPr b="0" i="0" sz="2800" u="none" cap="none" strike="noStrike">
              <a:solidFill>
                <a:srgbClr val="000000"/>
              </a:solidFill>
              <a:latin typeface="Open Sans"/>
              <a:ea typeface="Open Sans"/>
              <a:cs typeface="Open Sans"/>
              <a:sym typeface="Open Sans"/>
            </a:endParaRPr>
          </a:p>
        </p:txBody>
      </p:sp>
      <p:pic>
        <p:nvPicPr>
          <p:cNvPr id="132" name="Google Shape;132;p18"/>
          <p:cNvPicPr preferRelativeResize="0"/>
          <p:nvPr/>
        </p:nvPicPr>
        <p:blipFill rotWithShape="1">
          <a:blip r:embed="rId3">
            <a:alphaModFix/>
          </a:blip>
          <a:srcRect b="0" l="0" r="0" t="0"/>
          <a:stretch/>
        </p:blipFill>
        <p:spPr>
          <a:xfrm>
            <a:off x="130450" y="2386025"/>
            <a:ext cx="3757824" cy="4510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nvSpPr>
        <p:spPr>
          <a:xfrm>
            <a:off x="2982175" y="235133"/>
            <a:ext cx="3041400" cy="4368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0000"/>
              </a:buClr>
              <a:buSzPts val="800"/>
              <a:buFont typeface="Arial"/>
              <a:buNone/>
            </a:pPr>
            <a:r>
              <a:rPr b="1" i="0" lang="en" sz="2400" u="none" cap="none" strike="noStrike">
                <a:solidFill>
                  <a:schemeClr val="dk1"/>
                </a:solidFill>
                <a:latin typeface="Open Sans"/>
                <a:ea typeface="Open Sans"/>
                <a:cs typeface="Open Sans"/>
                <a:sym typeface="Open Sans"/>
              </a:rPr>
              <a:t>THE EVA SYSTEM</a:t>
            </a:r>
            <a:endParaRPr b="1" i="0" sz="2400" u="none" cap="none" strike="noStrike">
              <a:solidFill>
                <a:schemeClr val="dk1"/>
              </a:solidFill>
              <a:latin typeface="Open Sans"/>
              <a:ea typeface="Open Sans"/>
              <a:cs typeface="Open Sans"/>
              <a:sym typeface="Open Sans"/>
            </a:endParaRPr>
          </a:p>
        </p:txBody>
      </p:sp>
      <p:sp>
        <p:nvSpPr>
          <p:cNvPr id="138" name="Google Shape;138;p19"/>
          <p:cNvSpPr txBox="1"/>
          <p:nvPr/>
        </p:nvSpPr>
        <p:spPr>
          <a:xfrm>
            <a:off x="1764260" y="742967"/>
            <a:ext cx="8151300" cy="7812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rgbClr val="000000"/>
              </a:buClr>
              <a:buSzPts val="3000"/>
              <a:buFont typeface="Arial"/>
              <a:buNone/>
            </a:pPr>
            <a:r>
              <a:rPr b="0" i="0" lang="en" sz="3000" u="none" cap="none" strike="noStrike">
                <a:solidFill>
                  <a:srgbClr val="1F0753"/>
                </a:solidFill>
                <a:latin typeface="Open Sans Light"/>
                <a:ea typeface="Open Sans Light"/>
                <a:cs typeface="Open Sans Light"/>
                <a:sym typeface="Open Sans Light"/>
              </a:rPr>
              <a:t>A complete management solution</a:t>
            </a:r>
            <a:endParaRPr b="0" i="0" sz="3000" u="none" cap="none" strike="noStrike">
              <a:solidFill>
                <a:srgbClr val="1F0753"/>
              </a:solidFill>
              <a:latin typeface="Open Sans Light"/>
              <a:ea typeface="Open Sans Light"/>
              <a:cs typeface="Open Sans Light"/>
              <a:sym typeface="Open Sans Light"/>
            </a:endParaRPr>
          </a:p>
        </p:txBody>
      </p:sp>
      <p:pic>
        <p:nvPicPr>
          <p:cNvPr id="139" name="Google Shape;139;p19">
            <a:hlinkClick action="ppaction://hlinksldjump" r:id="rId3"/>
          </p:cNvPr>
          <p:cNvPicPr preferRelativeResize="0"/>
          <p:nvPr/>
        </p:nvPicPr>
        <p:blipFill rotWithShape="1">
          <a:blip r:embed="rId4">
            <a:alphaModFix/>
          </a:blip>
          <a:srcRect b="0" l="0" r="0" t="0"/>
          <a:stretch/>
        </p:blipFill>
        <p:spPr>
          <a:xfrm>
            <a:off x="2086700" y="4716741"/>
            <a:ext cx="476250" cy="635000"/>
          </a:xfrm>
          <a:prstGeom prst="rect">
            <a:avLst/>
          </a:prstGeom>
          <a:noFill/>
          <a:ln>
            <a:noFill/>
          </a:ln>
        </p:spPr>
      </p:pic>
      <p:pic>
        <p:nvPicPr>
          <p:cNvPr id="140" name="Google Shape;140;p19">
            <a:hlinkClick action="ppaction://hlinksldjump" r:id="rId5"/>
          </p:cNvPr>
          <p:cNvPicPr preferRelativeResize="0"/>
          <p:nvPr/>
        </p:nvPicPr>
        <p:blipFill rotWithShape="1">
          <a:blip r:embed="rId4">
            <a:alphaModFix/>
          </a:blip>
          <a:srcRect b="0" l="0" r="0" t="0"/>
          <a:stretch/>
        </p:blipFill>
        <p:spPr>
          <a:xfrm>
            <a:off x="4311925" y="2150375"/>
            <a:ext cx="476250" cy="635000"/>
          </a:xfrm>
          <a:prstGeom prst="rect">
            <a:avLst/>
          </a:prstGeom>
          <a:noFill/>
          <a:ln>
            <a:noFill/>
          </a:ln>
        </p:spPr>
      </p:pic>
      <p:pic>
        <p:nvPicPr>
          <p:cNvPr id="141" name="Google Shape;141;p19"/>
          <p:cNvPicPr preferRelativeResize="0"/>
          <p:nvPr/>
        </p:nvPicPr>
        <p:blipFill rotWithShape="1">
          <a:blip r:embed="rId4">
            <a:alphaModFix/>
          </a:blip>
          <a:srcRect b="0" l="0" r="0" t="0"/>
          <a:stretch/>
        </p:blipFill>
        <p:spPr>
          <a:xfrm>
            <a:off x="6501900" y="4716741"/>
            <a:ext cx="476250" cy="635000"/>
          </a:xfrm>
          <a:prstGeom prst="rect">
            <a:avLst/>
          </a:prstGeom>
          <a:noFill/>
          <a:ln>
            <a:noFill/>
          </a:ln>
        </p:spPr>
      </p:pic>
      <p:pic>
        <p:nvPicPr>
          <p:cNvPr id="142" name="Google Shape;142;p19">
            <a:hlinkClick action="ppaction://hlinksldjump" r:id="rId6"/>
          </p:cNvPr>
          <p:cNvPicPr preferRelativeResize="0"/>
          <p:nvPr/>
        </p:nvPicPr>
        <p:blipFill rotWithShape="1">
          <a:blip r:embed="rId4">
            <a:alphaModFix/>
          </a:blip>
          <a:srcRect b="0" l="0" r="0" t="0"/>
          <a:stretch/>
        </p:blipFill>
        <p:spPr>
          <a:xfrm>
            <a:off x="6501900" y="4716724"/>
            <a:ext cx="476250" cy="635000"/>
          </a:xfrm>
          <a:prstGeom prst="rect">
            <a:avLst/>
          </a:prstGeom>
          <a:noFill/>
          <a:ln>
            <a:noFill/>
          </a:ln>
        </p:spPr>
      </p:pic>
      <p:pic>
        <p:nvPicPr>
          <p:cNvPr id="143" name="Google Shape;143;p19"/>
          <p:cNvPicPr preferRelativeResize="0"/>
          <p:nvPr/>
        </p:nvPicPr>
        <p:blipFill rotWithShape="1">
          <a:blip r:embed="rId7">
            <a:alphaModFix/>
          </a:blip>
          <a:srcRect b="0" l="0" r="0" t="0"/>
          <a:stretch/>
        </p:blipFill>
        <p:spPr>
          <a:xfrm>
            <a:off x="1328550" y="2273625"/>
            <a:ext cx="6744574" cy="442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0"/>
          <p:cNvSpPr txBox="1"/>
          <p:nvPr/>
        </p:nvSpPr>
        <p:spPr>
          <a:xfrm>
            <a:off x="3214075" y="2047133"/>
            <a:ext cx="5592900" cy="36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262062"/>
                </a:solidFill>
                <a:latin typeface="Open Sans SemiBold"/>
                <a:ea typeface="Open Sans SemiBold"/>
                <a:cs typeface="Open Sans SemiBold"/>
                <a:sym typeface="Open Sans SemiBold"/>
              </a:rPr>
              <a:t>EVA - </a:t>
            </a:r>
            <a:r>
              <a:rPr b="1" i="0" lang="en" sz="2400" u="none" cap="none" strike="noStrike">
                <a:solidFill>
                  <a:srgbClr val="262062"/>
                </a:solidFill>
                <a:latin typeface="Open Sans SemiBold"/>
                <a:ea typeface="Open Sans SemiBold"/>
                <a:cs typeface="Open Sans SemiBold"/>
                <a:sym typeface="Open Sans SemiBold"/>
              </a:rPr>
              <a:t>A smart visualization </a:t>
            </a:r>
            <a:r>
              <a:rPr b="0" i="0" lang="en" sz="2400" u="none" cap="none" strike="noStrike">
                <a:solidFill>
                  <a:srgbClr val="262062"/>
                </a:solidFill>
                <a:latin typeface="Open Sans SemiBold"/>
                <a:ea typeface="Open Sans SemiBold"/>
                <a:cs typeface="Open Sans SemiBold"/>
                <a:sym typeface="Open Sans SemiBold"/>
              </a:rPr>
              <a:t>solution</a:t>
            </a:r>
            <a:endParaRPr b="0" i="0" sz="24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6206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 sz="2000" u="none" cap="none" strike="noStrike">
                <a:solidFill>
                  <a:srgbClr val="262062"/>
                </a:solidFill>
                <a:latin typeface="Open Sans"/>
                <a:ea typeface="Open Sans"/>
                <a:cs typeface="Open Sans"/>
                <a:sym typeface="Open Sans"/>
              </a:rPr>
              <a:t>EVA is a digital colposcope with the latest medical optics and mobile technology:</a:t>
            </a:r>
            <a:endParaRPr b="0" i="0" sz="2000" u="none" cap="none" strike="noStrike">
              <a:solidFill>
                <a:srgbClr val="26206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t/>
            </a:r>
            <a:endParaRPr b="0" i="0" sz="16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High resolution </a:t>
            </a:r>
            <a:r>
              <a:rPr b="1" i="0" lang="en" sz="2000" u="none" cap="none" strike="noStrike">
                <a:solidFill>
                  <a:srgbClr val="262062"/>
                </a:solidFill>
                <a:latin typeface="Open Sans"/>
                <a:ea typeface="Open Sans"/>
                <a:cs typeface="Open Sans"/>
                <a:sym typeface="Open Sans"/>
              </a:rPr>
              <a:t>image and video</a:t>
            </a:r>
            <a:r>
              <a:rPr b="0" i="0" lang="en" sz="2000" u="none" cap="none" strike="noStrike">
                <a:solidFill>
                  <a:srgbClr val="262062"/>
                </a:solidFill>
                <a:latin typeface="Open Sans"/>
                <a:ea typeface="Open Sans"/>
                <a:cs typeface="Open Sans"/>
                <a:sym typeface="Open Sans"/>
              </a:rPr>
              <a:t> </a:t>
            </a:r>
            <a:endParaRPr b="0"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16x image magnification </a:t>
            </a:r>
            <a:endParaRPr b="0"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Ultra LED light source with </a:t>
            </a:r>
            <a:r>
              <a:rPr b="1" i="0" lang="en" sz="2000" u="none" cap="none" strike="noStrike">
                <a:solidFill>
                  <a:srgbClr val="262062"/>
                </a:solidFill>
                <a:latin typeface="Open Sans"/>
                <a:ea typeface="Open Sans"/>
                <a:cs typeface="Open Sans"/>
                <a:sym typeface="Open Sans"/>
              </a:rPr>
              <a:t>glare-reduction</a:t>
            </a:r>
            <a:endParaRPr b="1"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Green and Red filters</a:t>
            </a:r>
            <a:endParaRPr b="0"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1" i="0" lang="en" sz="2000" u="none" cap="none" strike="noStrike">
                <a:solidFill>
                  <a:srgbClr val="262062"/>
                </a:solidFill>
                <a:latin typeface="Open Sans"/>
                <a:ea typeface="Open Sans"/>
                <a:cs typeface="Open Sans"/>
                <a:sym typeface="Open Sans"/>
              </a:rPr>
              <a:t>Hands-free</a:t>
            </a:r>
            <a:r>
              <a:rPr b="0" i="0" lang="en" sz="2000" u="none" cap="none" strike="noStrike">
                <a:solidFill>
                  <a:srgbClr val="262062"/>
                </a:solidFill>
                <a:latin typeface="Open Sans"/>
                <a:ea typeface="Open Sans"/>
                <a:cs typeface="Open Sans"/>
                <a:sym typeface="Open Sans"/>
              </a:rPr>
              <a:t> image capture</a:t>
            </a:r>
            <a:endParaRPr b="0"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1" i="0" lang="en" sz="2000" u="none" cap="none" strike="noStrike">
                <a:solidFill>
                  <a:srgbClr val="262062"/>
                </a:solidFill>
                <a:latin typeface="Open Sans"/>
                <a:ea typeface="Open Sans"/>
                <a:cs typeface="Open Sans"/>
                <a:sym typeface="Open Sans"/>
              </a:rPr>
              <a:t>Wireless</a:t>
            </a:r>
            <a:r>
              <a:rPr b="0" i="0" lang="en" sz="2000" u="none" cap="none" strike="noStrike">
                <a:solidFill>
                  <a:srgbClr val="262062"/>
                </a:solidFill>
                <a:latin typeface="Open Sans"/>
                <a:ea typeface="Open Sans"/>
                <a:cs typeface="Open Sans"/>
                <a:sym typeface="Open Sans"/>
              </a:rPr>
              <a:t> with rechargeable battery </a:t>
            </a:r>
            <a:endParaRPr b="0" i="0" sz="2000" u="none" cap="none" strike="noStrike">
              <a:solidFill>
                <a:srgbClr val="262062"/>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Fully portable, with rolling stand</a:t>
            </a:r>
            <a:endParaRPr b="0" i="0" sz="2000" u="none" cap="none" strike="noStrike">
              <a:solidFill>
                <a:srgbClr val="262062"/>
              </a:solidFill>
              <a:latin typeface="Open Sans SemiBold"/>
              <a:ea typeface="Open Sans SemiBold"/>
              <a:cs typeface="Open Sans SemiBold"/>
              <a:sym typeface="Open Sans SemiBold"/>
            </a:endParaRPr>
          </a:p>
        </p:txBody>
      </p:sp>
      <p:sp>
        <p:nvSpPr>
          <p:cNvPr id="149" name="Google Shape;149;p20"/>
          <p:cNvSpPr txBox="1"/>
          <p:nvPr/>
        </p:nvSpPr>
        <p:spPr>
          <a:xfrm rot="-934813">
            <a:off x="121127" y="5081355"/>
            <a:ext cx="1131476" cy="64780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 FDA CLEARED,</a:t>
            </a:r>
            <a:endParaRPr b="0" i="0" sz="1000" u="none" cap="none" strike="noStrike">
              <a:solidFill>
                <a:srgbClr val="666666"/>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CE MARKED</a:t>
            </a:r>
            <a:endParaRPr b="0" i="0" sz="1000" u="none" cap="none" strike="noStrike">
              <a:solidFill>
                <a:srgbClr val="66666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666666"/>
              </a:solidFill>
              <a:latin typeface="Open Sans"/>
              <a:ea typeface="Open Sans"/>
              <a:cs typeface="Open Sans"/>
              <a:sym typeface="Open Sans"/>
            </a:endParaRPr>
          </a:p>
        </p:txBody>
      </p:sp>
      <p:pic>
        <p:nvPicPr>
          <p:cNvPr id="150" name="Google Shape;150;p20"/>
          <p:cNvPicPr preferRelativeResize="0"/>
          <p:nvPr/>
        </p:nvPicPr>
        <p:blipFill rotWithShape="1">
          <a:blip r:embed="rId3">
            <a:alphaModFix/>
          </a:blip>
          <a:srcRect b="0" l="0" r="0" t="0"/>
          <a:stretch/>
        </p:blipFill>
        <p:spPr>
          <a:xfrm>
            <a:off x="7675202" y="346608"/>
            <a:ext cx="476250" cy="635000"/>
          </a:xfrm>
          <a:prstGeom prst="rect">
            <a:avLst/>
          </a:prstGeom>
          <a:noFill/>
          <a:ln>
            <a:noFill/>
          </a:ln>
        </p:spPr>
      </p:pic>
      <p:pic>
        <p:nvPicPr>
          <p:cNvPr id="151" name="Google Shape;151;p20">
            <a:hlinkClick action="ppaction://hlinksldjump" r:id="rId4"/>
          </p:cNvPr>
          <p:cNvPicPr preferRelativeResize="0"/>
          <p:nvPr/>
        </p:nvPicPr>
        <p:blipFill rotWithShape="1">
          <a:blip r:embed="rId3">
            <a:alphaModFix/>
          </a:blip>
          <a:srcRect b="0" l="0" r="0" t="0"/>
          <a:stretch/>
        </p:blipFill>
        <p:spPr>
          <a:xfrm>
            <a:off x="7675202" y="346608"/>
            <a:ext cx="476250" cy="635000"/>
          </a:xfrm>
          <a:prstGeom prst="rect">
            <a:avLst/>
          </a:prstGeom>
          <a:noFill/>
          <a:ln>
            <a:noFill/>
          </a:ln>
        </p:spPr>
      </p:pic>
      <p:pic>
        <p:nvPicPr>
          <p:cNvPr id="152" name="Google Shape;152;p20">
            <a:hlinkClick action="ppaction://hlinksldjump" r:id="rId5"/>
          </p:cNvPr>
          <p:cNvPicPr preferRelativeResize="0"/>
          <p:nvPr/>
        </p:nvPicPr>
        <p:blipFill rotWithShape="1">
          <a:blip r:embed="rId3">
            <a:alphaModFix/>
          </a:blip>
          <a:srcRect b="0" l="0" r="0" t="0"/>
          <a:stretch/>
        </p:blipFill>
        <p:spPr>
          <a:xfrm>
            <a:off x="8505277" y="1281959"/>
            <a:ext cx="476250" cy="635000"/>
          </a:xfrm>
          <a:prstGeom prst="rect">
            <a:avLst/>
          </a:prstGeom>
          <a:noFill/>
          <a:ln>
            <a:noFill/>
          </a:ln>
        </p:spPr>
      </p:pic>
      <p:pic>
        <p:nvPicPr>
          <p:cNvPr descr="DEVICE.png" id="153" name="Google Shape;153;p20"/>
          <p:cNvPicPr preferRelativeResize="0"/>
          <p:nvPr/>
        </p:nvPicPr>
        <p:blipFill rotWithShape="1">
          <a:blip r:embed="rId6">
            <a:alphaModFix/>
          </a:blip>
          <a:srcRect b="8418" l="2230" r="-2230" t="1539"/>
          <a:stretch/>
        </p:blipFill>
        <p:spPr>
          <a:xfrm>
            <a:off x="1027246" y="1964803"/>
            <a:ext cx="1743604" cy="4657506"/>
          </a:xfrm>
          <a:prstGeom prst="rect">
            <a:avLst/>
          </a:prstGeom>
          <a:noFill/>
          <a:ln>
            <a:noFill/>
          </a:ln>
        </p:spPr>
      </p:pic>
      <p:pic>
        <p:nvPicPr>
          <p:cNvPr id="154" name="Google Shape;154;p20"/>
          <p:cNvPicPr preferRelativeResize="0"/>
          <p:nvPr/>
        </p:nvPicPr>
        <p:blipFill rotWithShape="1">
          <a:blip r:embed="rId7">
            <a:alphaModFix/>
          </a:blip>
          <a:srcRect b="0" l="0" r="0" t="0"/>
          <a:stretch/>
        </p:blipFill>
        <p:spPr>
          <a:xfrm>
            <a:off x="1296307" y="2564659"/>
            <a:ext cx="1131600" cy="1942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1"/>
          <p:cNvSpPr txBox="1"/>
          <p:nvPr/>
        </p:nvSpPr>
        <p:spPr>
          <a:xfrm>
            <a:off x="2273323" y="1517954"/>
            <a:ext cx="5783100" cy="43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262062"/>
                </a:solidFill>
                <a:latin typeface="Open Sans SemiBold"/>
                <a:ea typeface="Open Sans SemiBold"/>
                <a:cs typeface="Open Sans SemiBold"/>
                <a:sym typeface="Open Sans SemiBold"/>
              </a:rPr>
              <a:t>EVA </a:t>
            </a:r>
            <a:r>
              <a:rPr b="1" i="0" lang="en" sz="2400" u="none" cap="none" strike="noStrike">
                <a:solidFill>
                  <a:srgbClr val="262062"/>
                </a:solidFill>
                <a:latin typeface="Open Sans SemiBold"/>
                <a:ea typeface="Open Sans SemiBold"/>
                <a:cs typeface="Open Sans SemiBold"/>
                <a:sym typeface="Open Sans SemiBold"/>
              </a:rPr>
              <a:t>- A documentation </a:t>
            </a:r>
            <a:r>
              <a:rPr b="0" i="0" lang="en" sz="2400" u="none" cap="none" strike="noStrike">
                <a:solidFill>
                  <a:srgbClr val="262062"/>
                </a:solidFill>
                <a:latin typeface="Open Sans SemiBold"/>
                <a:ea typeface="Open Sans SemiBold"/>
                <a:cs typeface="Open Sans SemiBold"/>
                <a:sym typeface="Open Sans SemiBold"/>
              </a:rPr>
              <a:t>center</a:t>
            </a:r>
            <a:endParaRPr b="0" i="0" sz="24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2620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rgbClr val="262062"/>
                </a:solidFill>
                <a:latin typeface="Open Sans SemiBold"/>
                <a:ea typeface="Open Sans SemiBold"/>
                <a:cs typeface="Open Sans SemiBold"/>
                <a:sym typeface="Open Sans SemiBold"/>
              </a:rPr>
              <a:t>Streamline documentation and save time in every exam:</a:t>
            </a:r>
            <a:endParaRPr b="0" i="0" sz="16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0" i="0" lang="en" sz="1600" u="none" cap="none" strike="noStrike">
                <a:solidFill>
                  <a:srgbClr val="262062"/>
                </a:solidFill>
                <a:latin typeface="Open Sans"/>
                <a:ea typeface="Open Sans"/>
                <a:cs typeface="Open Sans"/>
                <a:sym typeface="Open Sans"/>
              </a:rPr>
              <a:t>Easily </a:t>
            </a:r>
            <a:r>
              <a:rPr b="1" i="0" lang="en" sz="1600" u="none" cap="none" strike="noStrike">
                <a:solidFill>
                  <a:srgbClr val="262062"/>
                </a:solidFill>
                <a:latin typeface="Open Sans"/>
                <a:ea typeface="Open Sans"/>
                <a:cs typeface="Open Sans"/>
                <a:sym typeface="Open Sans"/>
              </a:rPr>
              <a:t>record patient data</a:t>
            </a:r>
            <a:r>
              <a:rPr b="0" i="0" lang="en" sz="1600" u="none" cap="none" strike="noStrike">
                <a:solidFill>
                  <a:srgbClr val="262062"/>
                </a:solidFill>
                <a:latin typeface="Open Sans"/>
                <a:ea typeface="Open Sans"/>
                <a:cs typeface="Open Sans"/>
                <a:sym typeface="Open Sans"/>
              </a:rPr>
              <a:t> and icompliant </a:t>
            </a:r>
            <a:r>
              <a:rPr b="1" i="0" lang="en" sz="1600" u="none" cap="none" strike="noStrike">
                <a:solidFill>
                  <a:srgbClr val="262062"/>
                </a:solidFill>
                <a:latin typeface="Open Sans"/>
                <a:ea typeface="Open Sans"/>
                <a:cs typeface="Open Sans"/>
                <a:sym typeface="Open Sans"/>
              </a:rPr>
              <a:t>secure infrastructure</a:t>
            </a:r>
            <a:endParaRPr b="1" i="0" sz="16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0" i="0" lang="en" sz="1600" u="none" cap="none" strike="noStrike">
                <a:solidFill>
                  <a:srgbClr val="262062"/>
                </a:solidFill>
                <a:latin typeface="Open Sans"/>
                <a:ea typeface="Open Sans"/>
                <a:cs typeface="Open Sans"/>
                <a:sym typeface="Open Sans"/>
              </a:rPr>
              <a:t>Direct </a:t>
            </a:r>
            <a:r>
              <a:rPr b="1" i="0" lang="en" sz="1600" u="none" cap="none" strike="noStrike">
                <a:solidFill>
                  <a:srgbClr val="262062"/>
                </a:solidFill>
                <a:latin typeface="Open Sans"/>
                <a:ea typeface="Open Sans"/>
                <a:cs typeface="Open Sans"/>
                <a:sym typeface="Open Sans"/>
              </a:rPr>
              <a:t>email export</a:t>
            </a:r>
            <a:r>
              <a:rPr b="0" i="0" lang="en" sz="1600" u="none" cap="none" strike="noStrike">
                <a:solidFill>
                  <a:srgbClr val="262062"/>
                </a:solidFill>
                <a:latin typeface="Open Sans"/>
                <a:ea typeface="Open Sans"/>
                <a:cs typeface="Open Sans"/>
                <a:sym typeface="Open Sans"/>
              </a:rPr>
              <a:t> of results and images to upload to your EMR</a:t>
            </a:r>
            <a:endParaRPr b="0" i="0" sz="16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1" i="0" lang="en" sz="1600" u="none" cap="none" strike="noStrike">
                <a:solidFill>
                  <a:srgbClr val="262062"/>
                </a:solidFill>
                <a:latin typeface="Open Sans"/>
                <a:ea typeface="Open Sans"/>
                <a:cs typeface="Open Sans"/>
                <a:sym typeface="Open Sans"/>
              </a:rPr>
              <a:t>Automate the full procedure note</a:t>
            </a:r>
            <a:r>
              <a:rPr b="0" i="0" lang="en" sz="1600" u="none" cap="none" strike="noStrike">
                <a:solidFill>
                  <a:srgbClr val="262062"/>
                </a:solidFill>
                <a:latin typeface="Open Sans"/>
                <a:ea typeface="Open Sans"/>
                <a:cs typeface="Open Sans"/>
                <a:sym typeface="Open Sans"/>
              </a:rPr>
              <a:t> with clinical scenarios for VIA, colposcopy, SAFE, and general gynecology </a:t>
            </a:r>
            <a:endParaRPr b="0" i="0" sz="16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0" i="0" lang="en" sz="1600" u="none" cap="none" strike="noStrike">
                <a:solidFill>
                  <a:srgbClr val="262062"/>
                </a:solidFill>
                <a:latin typeface="Open Sans"/>
                <a:ea typeface="Open Sans"/>
                <a:cs typeface="Open Sans"/>
                <a:sym typeface="Open Sans"/>
              </a:rPr>
              <a:t>Manage your users and cases in the online internet </a:t>
            </a:r>
            <a:r>
              <a:rPr b="1" i="0" lang="en" sz="1600" u="none" cap="none" strike="noStrike">
                <a:solidFill>
                  <a:srgbClr val="262062"/>
                </a:solidFill>
                <a:latin typeface="Open Sans"/>
                <a:ea typeface="Open Sans"/>
                <a:cs typeface="Open Sans"/>
                <a:sym typeface="Open Sans"/>
              </a:rPr>
              <a:t>portal</a:t>
            </a:r>
            <a:r>
              <a:rPr b="0" i="0" lang="en" sz="1600" u="none" cap="none" strike="noStrike">
                <a:solidFill>
                  <a:srgbClr val="262062"/>
                </a:solidFill>
                <a:latin typeface="Open Sans"/>
                <a:ea typeface="Open Sans"/>
                <a:cs typeface="Open Sans"/>
                <a:sym typeface="Open Sans"/>
              </a:rPr>
              <a:t> from your desktop or tablet</a:t>
            </a:r>
            <a:endParaRPr b="0" i="0" sz="1600" u="none" cap="none" strike="noStrike">
              <a:solidFill>
                <a:srgbClr val="262062"/>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262062"/>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rgbClr val="262062"/>
                </a:solidFill>
                <a:latin typeface="Open Sans"/>
                <a:ea typeface="Open Sans"/>
                <a:cs typeface="Open Sans"/>
                <a:sym typeface="Open Sans"/>
              </a:rPr>
              <a:t>   </a:t>
            </a:r>
            <a:endParaRPr b="0" i="0" sz="1200" u="none" cap="none" strike="noStrike">
              <a:solidFill>
                <a:srgbClr val="262062"/>
              </a:solidFill>
              <a:latin typeface="Open Sans"/>
              <a:ea typeface="Open Sans"/>
              <a:cs typeface="Open Sans"/>
              <a:sym typeface="Open Sans"/>
            </a:endParaRPr>
          </a:p>
          <a:p>
            <a:pPr indent="0" lvl="0" marL="457200" marR="0" rtl="0" algn="l">
              <a:lnSpc>
                <a:spcPct val="100000"/>
              </a:lnSpc>
              <a:spcBef>
                <a:spcPts val="0"/>
              </a:spcBef>
              <a:spcAft>
                <a:spcPts val="0"/>
              </a:spcAft>
              <a:buClr>
                <a:schemeClr val="dk1"/>
              </a:buClr>
              <a:buSzPts val="1100"/>
              <a:buFont typeface="Arial"/>
              <a:buNone/>
            </a:pPr>
            <a:r>
              <a:t/>
            </a:r>
            <a:endParaRPr b="0" i="0" sz="1300" u="none" cap="none" strike="noStrike">
              <a:solidFill>
                <a:srgbClr val="262062"/>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62062"/>
              </a:solidFill>
              <a:latin typeface="Open Sans SemiBold"/>
              <a:ea typeface="Open Sans SemiBold"/>
              <a:cs typeface="Open Sans SemiBold"/>
              <a:sym typeface="Open Sans SemiBold"/>
            </a:endParaRPr>
          </a:p>
        </p:txBody>
      </p:sp>
      <p:pic>
        <p:nvPicPr>
          <p:cNvPr id="160" name="Google Shape;160;p21">
            <a:hlinkClick action="ppaction://hlinksldjump" r:id="rId3"/>
          </p:cNvPr>
          <p:cNvPicPr preferRelativeResize="0"/>
          <p:nvPr/>
        </p:nvPicPr>
        <p:blipFill rotWithShape="1">
          <a:blip r:embed="rId4">
            <a:alphaModFix/>
          </a:blip>
          <a:srcRect b="0" l="0" r="0" t="0"/>
          <a:stretch/>
        </p:blipFill>
        <p:spPr>
          <a:xfrm>
            <a:off x="6811100" y="1324471"/>
            <a:ext cx="476250" cy="635000"/>
          </a:xfrm>
          <a:prstGeom prst="rect">
            <a:avLst/>
          </a:prstGeom>
          <a:noFill/>
          <a:ln>
            <a:noFill/>
          </a:ln>
        </p:spPr>
      </p:pic>
      <p:pic>
        <p:nvPicPr>
          <p:cNvPr id="161" name="Google Shape;161;p21">
            <a:hlinkClick action="ppaction://hlinksldjump" r:id="rId5"/>
          </p:cNvPr>
          <p:cNvPicPr preferRelativeResize="0"/>
          <p:nvPr/>
        </p:nvPicPr>
        <p:blipFill rotWithShape="1">
          <a:blip r:embed="rId4">
            <a:alphaModFix/>
          </a:blip>
          <a:srcRect b="0" l="0" r="0" t="0"/>
          <a:stretch/>
        </p:blipFill>
        <p:spPr>
          <a:xfrm>
            <a:off x="8525150" y="1324453"/>
            <a:ext cx="476250" cy="635000"/>
          </a:xfrm>
          <a:prstGeom prst="rect">
            <a:avLst/>
          </a:prstGeom>
          <a:noFill/>
          <a:ln>
            <a:noFill/>
          </a:ln>
        </p:spPr>
      </p:pic>
      <p:pic>
        <p:nvPicPr>
          <p:cNvPr descr="DEVICE.png" id="162" name="Google Shape;162;p21"/>
          <p:cNvPicPr preferRelativeResize="0"/>
          <p:nvPr/>
        </p:nvPicPr>
        <p:blipFill rotWithShape="1">
          <a:blip r:embed="rId6">
            <a:alphaModFix/>
          </a:blip>
          <a:srcRect b="8418" l="2230" r="-2230" t="1539"/>
          <a:stretch/>
        </p:blipFill>
        <p:spPr>
          <a:xfrm>
            <a:off x="341446" y="1964803"/>
            <a:ext cx="1743604" cy="4657506"/>
          </a:xfrm>
          <a:prstGeom prst="rect">
            <a:avLst/>
          </a:prstGeom>
          <a:noFill/>
          <a:ln>
            <a:noFill/>
          </a:ln>
        </p:spPr>
      </p:pic>
      <p:pic>
        <p:nvPicPr>
          <p:cNvPr id="163" name="Google Shape;163;p21"/>
          <p:cNvPicPr preferRelativeResize="0"/>
          <p:nvPr/>
        </p:nvPicPr>
        <p:blipFill rotWithShape="1">
          <a:blip r:embed="rId7">
            <a:alphaModFix/>
          </a:blip>
          <a:srcRect b="0" l="0" r="0" t="0"/>
          <a:stretch/>
        </p:blipFill>
        <p:spPr>
          <a:xfrm>
            <a:off x="581383" y="2533030"/>
            <a:ext cx="1172950" cy="2008150"/>
          </a:xfrm>
          <a:prstGeom prst="rect">
            <a:avLst/>
          </a:prstGeom>
          <a:noFill/>
          <a:ln>
            <a:noFill/>
          </a:ln>
        </p:spPr>
      </p:pic>
      <p:pic>
        <p:nvPicPr>
          <p:cNvPr id="164" name="Google Shape;164;p21"/>
          <p:cNvPicPr preferRelativeResize="0"/>
          <p:nvPr/>
        </p:nvPicPr>
        <p:blipFill rotWithShape="1">
          <a:blip r:embed="rId8">
            <a:alphaModFix/>
          </a:blip>
          <a:srcRect b="0" l="0" r="0" t="0"/>
          <a:stretch/>
        </p:blipFill>
        <p:spPr>
          <a:xfrm>
            <a:off x="2655100" y="5802491"/>
            <a:ext cx="512024" cy="636409"/>
          </a:xfrm>
          <a:prstGeom prst="rect">
            <a:avLst/>
          </a:prstGeom>
          <a:noFill/>
          <a:ln>
            <a:noFill/>
          </a:ln>
        </p:spPr>
      </p:pic>
      <p:pic>
        <p:nvPicPr>
          <p:cNvPr id="165" name="Google Shape;165;p21"/>
          <p:cNvPicPr preferRelativeResize="0"/>
          <p:nvPr/>
        </p:nvPicPr>
        <p:blipFill rotWithShape="1">
          <a:blip r:embed="rId9">
            <a:alphaModFix/>
          </a:blip>
          <a:srcRect b="0" l="0" r="0" t="0"/>
          <a:stretch/>
        </p:blipFill>
        <p:spPr>
          <a:xfrm>
            <a:off x="3252694" y="5819098"/>
            <a:ext cx="457981" cy="6031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nvSpPr>
        <p:spPr>
          <a:xfrm>
            <a:off x="2498371" y="1567559"/>
            <a:ext cx="6183000" cy="399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262062"/>
                </a:solidFill>
                <a:latin typeface="Open Sans SemiBold"/>
                <a:ea typeface="Open Sans SemiBold"/>
                <a:cs typeface="Open Sans SemiBold"/>
                <a:sym typeface="Open Sans SemiBold"/>
              </a:rPr>
              <a:t>EVA - </a:t>
            </a:r>
            <a:r>
              <a:rPr b="1" i="0" lang="en" sz="2400" u="none" cap="none" strike="noStrike">
                <a:solidFill>
                  <a:srgbClr val="262062"/>
                </a:solidFill>
                <a:latin typeface="Open Sans SemiBold"/>
                <a:ea typeface="Open Sans SemiBold"/>
                <a:cs typeface="Open Sans SemiBold"/>
                <a:sym typeface="Open Sans SemiBold"/>
              </a:rPr>
              <a:t>A collaboration </a:t>
            </a:r>
            <a:r>
              <a:rPr b="0" i="0" lang="en" sz="2400" u="none" cap="none" strike="noStrike">
                <a:solidFill>
                  <a:srgbClr val="262062"/>
                </a:solidFill>
                <a:latin typeface="Open Sans SemiBold"/>
                <a:ea typeface="Open Sans SemiBold"/>
                <a:cs typeface="Open Sans SemiBold"/>
                <a:sym typeface="Open Sans SemiBold"/>
              </a:rPr>
              <a:t>tool</a:t>
            </a:r>
            <a:endParaRPr b="0" i="0" sz="24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26206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2000" u="none" cap="none" strike="noStrike">
                <a:solidFill>
                  <a:srgbClr val="262062"/>
                </a:solidFill>
                <a:latin typeface="Open Sans SemiBold"/>
                <a:ea typeface="Open Sans SemiBold"/>
                <a:cs typeface="Open Sans SemiBold"/>
                <a:sym typeface="Open Sans SemiBold"/>
              </a:rPr>
              <a:t>Live teleconsultation from the app:</a:t>
            </a:r>
            <a:endParaRPr b="0" i="0" sz="2000" u="none" cap="none" strike="noStrike">
              <a:solidFill>
                <a:srgbClr val="262062"/>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Offer advanced care and informed </a:t>
            </a:r>
            <a:r>
              <a:rPr b="1" i="0" lang="en" sz="2000" u="none" cap="none" strike="noStrike">
                <a:solidFill>
                  <a:srgbClr val="262062"/>
                </a:solidFill>
                <a:latin typeface="Open Sans"/>
                <a:ea typeface="Open Sans"/>
                <a:cs typeface="Open Sans"/>
                <a:sym typeface="Open Sans"/>
              </a:rPr>
              <a:t>second opinion</a:t>
            </a:r>
            <a:r>
              <a:rPr b="0" i="0" lang="en" sz="2000" u="none" cap="none" strike="noStrike">
                <a:solidFill>
                  <a:srgbClr val="262062"/>
                </a:solidFill>
                <a:latin typeface="Open Sans"/>
                <a:ea typeface="Open Sans"/>
                <a:cs typeface="Open Sans"/>
                <a:sym typeface="Open Sans"/>
              </a:rPr>
              <a:t> by streaming the examination securely to an off-site expert in   real time</a:t>
            </a:r>
            <a:endParaRPr b="0" i="0" sz="20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0" i="0" lang="en" sz="2000" u="none" cap="none" strike="noStrike">
                <a:solidFill>
                  <a:srgbClr val="262062"/>
                </a:solidFill>
                <a:latin typeface="Open Sans"/>
                <a:ea typeface="Open Sans"/>
                <a:cs typeface="Open Sans"/>
                <a:sym typeface="Open Sans"/>
              </a:rPr>
              <a:t>Oversee resident and trainee examinations through </a:t>
            </a:r>
            <a:r>
              <a:rPr b="1" i="0" lang="en" sz="2000" u="none" cap="none" strike="noStrike">
                <a:solidFill>
                  <a:srgbClr val="262062"/>
                </a:solidFill>
                <a:latin typeface="Open Sans"/>
                <a:ea typeface="Open Sans"/>
                <a:cs typeface="Open Sans"/>
                <a:sym typeface="Open Sans"/>
              </a:rPr>
              <a:t>live mentoring </a:t>
            </a:r>
            <a:r>
              <a:rPr b="0" i="0" lang="en" sz="2000" u="none" cap="none" strike="noStrike">
                <a:solidFill>
                  <a:srgbClr val="262062"/>
                </a:solidFill>
                <a:latin typeface="Open Sans"/>
                <a:ea typeface="Open Sans"/>
                <a:cs typeface="Open Sans"/>
                <a:sym typeface="Open Sans"/>
              </a:rPr>
              <a:t>and</a:t>
            </a:r>
            <a:r>
              <a:rPr b="1" i="0" lang="en" sz="2000" u="none" cap="none" strike="noStrike">
                <a:solidFill>
                  <a:srgbClr val="262062"/>
                </a:solidFill>
                <a:latin typeface="Open Sans"/>
                <a:ea typeface="Open Sans"/>
                <a:cs typeface="Open Sans"/>
                <a:sym typeface="Open Sans"/>
              </a:rPr>
              <a:t> teleconsultation</a:t>
            </a:r>
            <a:r>
              <a:rPr b="0" i="0" lang="en" sz="2000" u="none" cap="none" strike="noStrike">
                <a:solidFill>
                  <a:srgbClr val="262062"/>
                </a:solidFill>
                <a:latin typeface="Open Sans"/>
                <a:ea typeface="Open Sans"/>
                <a:cs typeface="Open Sans"/>
                <a:sym typeface="Open Sans"/>
              </a:rPr>
              <a:t>.</a:t>
            </a:r>
            <a:endParaRPr b="0" i="0" sz="2000" u="none" cap="none" strike="noStrike">
              <a:solidFill>
                <a:srgbClr val="262062"/>
              </a:solidFill>
              <a:latin typeface="Open Sans"/>
              <a:ea typeface="Open Sans"/>
              <a:cs typeface="Open Sans"/>
              <a:sym typeface="Open Sans"/>
            </a:endParaRPr>
          </a:p>
          <a:p>
            <a:pPr indent="-254000" lvl="0" marL="342900" marR="0" rtl="0" algn="l">
              <a:lnSpc>
                <a:spcPct val="115000"/>
              </a:lnSpc>
              <a:spcBef>
                <a:spcPts val="0"/>
              </a:spcBef>
              <a:spcAft>
                <a:spcPts val="0"/>
              </a:spcAft>
              <a:buClr>
                <a:srgbClr val="262062"/>
              </a:buClr>
              <a:buSzPts val="1300"/>
              <a:buFont typeface="Open Sans"/>
              <a:buChar char="➔"/>
            </a:pPr>
            <a:r>
              <a:rPr b="1" i="0" lang="en" sz="2000" u="none" cap="none" strike="noStrike">
                <a:solidFill>
                  <a:srgbClr val="262062"/>
                </a:solidFill>
                <a:latin typeface="Open Sans"/>
                <a:ea typeface="Open Sans"/>
                <a:cs typeface="Open Sans"/>
                <a:sym typeface="Open Sans"/>
              </a:rPr>
              <a:t>Expand services </a:t>
            </a:r>
            <a:r>
              <a:rPr b="0" i="0" lang="en" sz="2000" u="none" cap="none" strike="noStrike">
                <a:solidFill>
                  <a:srgbClr val="262062"/>
                </a:solidFill>
                <a:latin typeface="Open Sans"/>
                <a:ea typeface="Open Sans"/>
                <a:cs typeface="Open Sans"/>
                <a:sym typeface="Open Sans"/>
              </a:rPr>
              <a:t>for colposcopy, forensic exams and general gynecology inside and outside your unit</a:t>
            </a:r>
            <a:endParaRPr b="0" i="0" sz="1400" u="none" cap="none" strike="noStrike">
              <a:solidFill>
                <a:srgbClr val="26206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262062"/>
              </a:solidFill>
              <a:latin typeface="Open Sans SemiBold"/>
              <a:ea typeface="Open Sans SemiBold"/>
              <a:cs typeface="Open Sans SemiBold"/>
              <a:sym typeface="Open Sans SemiBold"/>
            </a:endParaRPr>
          </a:p>
        </p:txBody>
      </p:sp>
      <p:pic>
        <p:nvPicPr>
          <p:cNvPr id="171" name="Google Shape;171;p22">
            <a:hlinkClick action="ppaction://hlinksldjump" r:id="rId3"/>
          </p:cNvPr>
          <p:cNvPicPr preferRelativeResize="0"/>
          <p:nvPr/>
        </p:nvPicPr>
        <p:blipFill rotWithShape="1">
          <a:blip r:embed="rId4">
            <a:alphaModFix/>
          </a:blip>
          <a:srcRect b="0" l="0" r="0" t="0"/>
          <a:stretch/>
        </p:blipFill>
        <p:spPr>
          <a:xfrm>
            <a:off x="7642025" y="343311"/>
            <a:ext cx="476250" cy="635000"/>
          </a:xfrm>
          <a:prstGeom prst="rect">
            <a:avLst/>
          </a:prstGeom>
          <a:noFill/>
          <a:ln>
            <a:noFill/>
          </a:ln>
        </p:spPr>
      </p:pic>
      <p:pic>
        <p:nvPicPr>
          <p:cNvPr id="172" name="Google Shape;172;p22">
            <a:hlinkClick action="ppaction://hlinksldjump" r:id="rId5"/>
          </p:cNvPr>
          <p:cNvPicPr preferRelativeResize="0"/>
          <p:nvPr/>
        </p:nvPicPr>
        <p:blipFill rotWithShape="1">
          <a:blip r:embed="rId4">
            <a:alphaModFix/>
          </a:blip>
          <a:srcRect b="0" l="0" r="0" t="0"/>
          <a:stretch/>
        </p:blipFill>
        <p:spPr>
          <a:xfrm>
            <a:off x="6801575" y="1316377"/>
            <a:ext cx="476250" cy="635000"/>
          </a:xfrm>
          <a:prstGeom prst="rect">
            <a:avLst/>
          </a:prstGeom>
          <a:noFill/>
          <a:ln>
            <a:noFill/>
          </a:ln>
        </p:spPr>
      </p:pic>
      <p:pic>
        <p:nvPicPr>
          <p:cNvPr id="173" name="Google Shape;173;p22">
            <a:hlinkClick action="ppaction://hlinksldjump" r:id="rId6"/>
          </p:cNvPr>
          <p:cNvPicPr preferRelativeResize="0"/>
          <p:nvPr/>
        </p:nvPicPr>
        <p:blipFill rotWithShape="1">
          <a:blip r:embed="rId4">
            <a:alphaModFix/>
          </a:blip>
          <a:srcRect b="0" l="0" r="0" t="0"/>
          <a:stretch/>
        </p:blipFill>
        <p:spPr>
          <a:xfrm>
            <a:off x="8494350" y="1544543"/>
            <a:ext cx="476250" cy="635000"/>
          </a:xfrm>
          <a:prstGeom prst="rect">
            <a:avLst/>
          </a:prstGeom>
          <a:noFill/>
          <a:ln>
            <a:noFill/>
          </a:ln>
        </p:spPr>
      </p:pic>
      <p:pic>
        <p:nvPicPr>
          <p:cNvPr descr="DEVICE.png" id="174" name="Google Shape;174;p22"/>
          <p:cNvPicPr preferRelativeResize="0"/>
          <p:nvPr/>
        </p:nvPicPr>
        <p:blipFill rotWithShape="1">
          <a:blip r:embed="rId7">
            <a:alphaModFix/>
          </a:blip>
          <a:srcRect b="8418" l="2230" r="-2230" t="1539"/>
          <a:stretch/>
        </p:blipFill>
        <p:spPr>
          <a:xfrm>
            <a:off x="417646" y="1888603"/>
            <a:ext cx="1743604" cy="4657506"/>
          </a:xfrm>
          <a:prstGeom prst="rect">
            <a:avLst/>
          </a:prstGeom>
          <a:noFill/>
          <a:ln>
            <a:noFill/>
          </a:ln>
        </p:spPr>
      </p:pic>
      <p:pic>
        <p:nvPicPr>
          <p:cNvPr id="175" name="Google Shape;175;p22"/>
          <p:cNvPicPr preferRelativeResize="0"/>
          <p:nvPr/>
        </p:nvPicPr>
        <p:blipFill rotWithShape="1">
          <a:blip r:embed="rId8">
            <a:alphaModFix/>
          </a:blip>
          <a:srcRect b="0" l="0" r="0" t="0"/>
          <a:stretch/>
        </p:blipFill>
        <p:spPr>
          <a:xfrm>
            <a:off x="677066" y="2472578"/>
            <a:ext cx="1131600" cy="1998038"/>
          </a:xfrm>
          <a:prstGeom prst="rect">
            <a:avLst/>
          </a:prstGeom>
          <a:noFill/>
          <a:ln>
            <a:noFill/>
          </a:ln>
        </p:spPr>
      </p:pic>
      <p:pic>
        <p:nvPicPr>
          <p:cNvPr id="176" name="Google Shape;176;p22"/>
          <p:cNvPicPr preferRelativeResize="0"/>
          <p:nvPr/>
        </p:nvPicPr>
        <p:blipFill rotWithShape="1">
          <a:blip r:embed="rId9">
            <a:alphaModFix/>
          </a:blip>
          <a:srcRect b="0" l="0" r="0" t="0"/>
          <a:stretch/>
        </p:blipFill>
        <p:spPr>
          <a:xfrm>
            <a:off x="1541067" y="3731752"/>
            <a:ext cx="267600" cy="7388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